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sldIdLst>
    <p:sldId id="257" r:id="rId2"/>
    <p:sldId id="258" r:id="rId3"/>
    <p:sldId id="259" r:id="rId4"/>
    <p:sldId id="260" r:id="rId5"/>
    <p:sldId id="261" r:id="rId6"/>
    <p:sldId id="262" r:id="rId7"/>
    <p:sldId id="263" r:id="rId8"/>
    <p:sldId id="264" r:id="rId9"/>
    <p:sldId id="265" r:id="rId10"/>
    <p:sldId id="266" r:id="rId11"/>
    <p:sldId id="268" r:id="rId12"/>
    <p:sldId id="267" r:id="rId13"/>
    <p:sldId id="270" r:id="rId14"/>
    <p:sldId id="269" r:id="rId15"/>
    <p:sldId id="272" r:id="rId16"/>
    <p:sldId id="271" r:id="rId17"/>
    <p:sldId id="274" r:id="rId18"/>
    <p:sldId id="273" r:id="rId19"/>
    <p:sldId id="278" r:id="rId20"/>
    <p:sldId id="279" r:id="rId21"/>
    <p:sldId id="276" r:id="rId22"/>
    <p:sldId id="277" r:id="rId23"/>
    <p:sldId id="280" r:id="rId24"/>
    <p:sldId id="281" r:id="rId25"/>
    <p:sldId id="282" r:id="rId26"/>
    <p:sldId id="283" r:id="rId27"/>
    <p:sldId id="284" r:id="rId28"/>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00" y="72"/>
      </p:cViewPr>
      <p:guideLst>
        <p:guide orient="horz" pos="2160"/>
        <p:guide pos="3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476500" y="3124200"/>
            <a:ext cx="668655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476500" y="5003322"/>
            <a:ext cx="6686550" cy="1371600"/>
          </a:xfrm>
        </p:spPr>
        <p:txBody>
          <a:bodyPr/>
          <a:lstStyle>
            <a:lvl1pPr marL="0" indent="0" algn="l">
              <a:buNone/>
              <a:defRPr sz="1950" b="1">
                <a:solidFill>
                  <a:schemeClr val="tx2"/>
                </a:solidFill>
              </a:defRPr>
            </a:lvl1pPr>
            <a:lvl2pPr marL="495285" indent="0" algn="ctr">
              <a:buNone/>
            </a:lvl2pPr>
            <a:lvl3pPr marL="990570" indent="0" algn="ctr">
              <a:buNone/>
            </a:lvl3pPr>
            <a:lvl4pPr marL="1485854" indent="0" algn="ctr">
              <a:buNone/>
            </a:lvl4pPr>
            <a:lvl5pPr marL="1981139" indent="0" algn="ctr">
              <a:buNone/>
            </a:lvl5pPr>
            <a:lvl6pPr marL="2476424" indent="0" algn="ctr">
              <a:buNone/>
            </a:lvl6pPr>
            <a:lvl7pPr marL="2971709" indent="0" algn="ctr">
              <a:buNone/>
            </a:lvl7pPr>
            <a:lvl8pPr marL="3466993" indent="0" algn="ctr">
              <a:buNone/>
            </a:lvl8pPr>
            <a:lvl9pPr marL="3962278"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8506923" y="1158222"/>
            <a:ext cx="2286000" cy="412750"/>
          </a:xfrm>
        </p:spPr>
        <p:txBody>
          <a:bodyPr/>
          <a:lstStyle/>
          <a:p>
            <a:fld id="{1BC3A00C-BE76-4582-B692-98AA288A5093}" type="datetimeFigureOut">
              <a:rPr lang="en-US" smtClean="0"/>
              <a:t>11/9/2015</a:t>
            </a:fld>
            <a:endParaRPr lang="en-US"/>
          </a:p>
        </p:txBody>
      </p:sp>
      <p:sp>
        <p:nvSpPr>
          <p:cNvPr id="17" name="Footer Placeholder 16"/>
          <p:cNvSpPr>
            <a:spLocks noGrp="1"/>
          </p:cNvSpPr>
          <p:nvPr>
            <p:ph type="ftr" sz="quarter" idx="11"/>
          </p:nvPr>
        </p:nvSpPr>
        <p:spPr bwMode="auto">
          <a:xfrm rot="5400000">
            <a:off x="7819441" y="4165667"/>
            <a:ext cx="3657600" cy="416052"/>
          </a:xfrm>
        </p:spPr>
        <p:txBody>
          <a:bodyPr/>
          <a:lstStyle/>
          <a:p>
            <a:endParaRPr lang="en-US"/>
          </a:p>
        </p:txBody>
      </p:sp>
      <p:sp>
        <p:nvSpPr>
          <p:cNvPr id="10" name="Rectangle 9"/>
          <p:cNvSpPr/>
          <p:nvPr/>
        </p:nvSpPr>
        <p:spPr bwMode="auto">
          <a:xfrm>
            <a:off x="412750" y="0"/>
            <a:ext cx="6604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950"/>
          </a:p>
        </p:txBody>
      </p:sp>
      <p:sp>
        <p:nvSpPr>
          <p:cNvPr id="12" name="Rectangle 11"/>
          <p:cNvSpPr/>
          <p:nvPr/>
        </p:nvSpPr>
        <p:spPr bwMode="auto">
          <a:xfrm>
            <a:off x="299364" y="0"/>
            <a:ext cx="113386"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950"/>
          </a:p>
        </p:txBody>
      </p:sp>
      <p:sp>
        <p:nvSpPr>
          <p:cNvPr id="14" name="Rectangle 13"/>
          <p:cNvSpPr/>
          <p:nvPr/>
        </p:nvSpPr>
        <p:spPr bwMode="auto">
          <a:xfrm>
            <a:off x="1073150" y="0"/>
            <a:ext cx="197028"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950"/>
          </a:p>
        </p:txBody>
      </p:sp>
      <p:sp>
        <p:nvSpPr>
          <p:cNvPr id="19" name="Rectangle 18"/>
          <p:cNvSpPr/>
          <p:nvPr/>
        </p:nvSpPr>
        <p:spPr bwMode="auto">
          <a:xfrm>
            <a:off x="1236430" y="0"/>
            <a:ext cx="24947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950"/>
          </a:p>
        </p:txBody>
      </p:sp>
      <p:sp>
        <p:nvSpPr>
          <p:cNvPr id="11" name="Straight Connector 10"/>
          <p:cNvSpPr>
            <a:spLocks noChangeShapeType="1"/>
          </p:cNvSpPr>
          <p:nvPr/>
        </p:nvSpPr>
        <p:spPr bwMode="auto">
          <a:xfrm>
            <a:off x="115206"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9060" tIns="49530" rIns="99060" bIns="49530" anchor="t" compatLnSpc="1"/>
          <a:lstStyle/>
          <a:p>
            <a:endParaRPr kumimoji="0" lang="en-US" sz="1950"/>
          </a:p>
        </p:txBody>
      </p:sp>
      <p:sp>
        <p:nvSpPr>
          <p:cNvPr id="18" name="Straight Connector 17"/>
          <p:cNvSpPr>
            <a:spLocks noChangeShapeType="1"/>
          </p:cNvSpPr>
          <p:nvPr/>
        </p:nvSpPr>
        <p:spPr bwMode="auto">
          <a:xfrm>
            <a:off x="9906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9060" tIns="49530" rIns="99060" bIns="49530" anchor="t" compatLnSpc="1"/>
          <a:lstStyle/>
          <a:p>
            <a:endParaRPr kumimoji="0" lang="en-US" sz="1950"/>
          </a:p>
        </p:txBody>
      </p:sp>
      <p:sp>
        <p:nvSpPr>
          <p:cNvPr id="20" name="Straight Connector 19"/>
          <p:cNvSpPr>
            <a:spLocks noChangeShapeType="1"/>
          </p:cNvSpPr>
          <p:nvPr/>
        </p:nvSpPr>
        <p:spPr bwMode="auto">
          <a:xfrm>
            <a:off x="925288"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9060" tIns="49530" rIns="99060" bIns="49530" anchor="t" compatLnSpc="1"/>
          <a:lstStyle/>
          <a:p>
            <a:endParaRPr kumimoji="0" lang="en-US" sz="1950"/>
          </a:p>
        </p:txBody>
      </p:sp>
      <p:sp>
        <p:nvSpPr>
          <p:cNvPr id="16" name="Straight Connector 15"/>
          <p:cNvSpPr>
            <a:spLocks noChangeShapeType="1"/>
          </p:cNvSpPr>
          <p:nvPr/>
        </p:nvSpPr>
        <p:spPr bwMode="auto">
          <a:xfrm>
            <a:off x="187052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9060" tIns="49530" rIns="99060" bIns="49530" anchor="t" compatLnSpc="1"/>
          <a:lstStyle/>
          <a:p>
            <a:endParaRPr kumimoji="0" lang="en-US" sz="1950"/>
          </a:p>
        </p:txBody>
      </p:sp>
      <p:sp>
        <p:nvSpPr>
          <p:cNvPr id="15" name="Straight Connector 14"/>
          <p:cNvSpPr>
            <a:spLocks noChangeShapeType="1"/>
          </p:cNvSpPr>
          <p:nvPr/>
        </p:nvSpPr>
        <p:spPr bwMode="auto">
          <a:xfrm>
            <a:off x="11557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9060" tIns="49530" rIns="99060" bIns="49530" anchor="t" compatLnSpc="1"/>
          <a:lstStyle/>
          <a:p>
            <a:endParaRPr kumimoji="0" lang="en-US" sz="1950"/>
          </a:p>
        </p:txBody>
      </p:sp>
      <p:sp>
        <p:nvSpPr>
          <p:cNvPr id="22" name="Straight Connector 21"/>
          <p:cNvSpPr>
            <a:spLocks noChangeShapeType="1"/>
          </p:cNvSpPr>
          <p:nvPr/>
        </p:nvSpPr>
        <p:spPr bwMode="auto">
          <a:xfrm>
            <a:off x="98733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9060" tIns="49530" rIns="99060" bIns="49530" anchor="t" compatLnSpc="1"/>
          <a:lstStyle/>
          <a:p>
            <a:endParaRPr kumimoji="0" lang="en-US" sz="1950"/>
          </a:p>
        </p:txBody>
      </p:sp>
      <p:sp>
        <p:nvSpPr>
          <p:cNvPr id="27" name="Rectangle 26"/>
          <p:cNvSpPr/>
          <p:nvPr/>
        </p:nvSpPr>
        <p:spPr bwMode="auto">
          <a:xfrm>
            <a:off x="1320800" y="0"/>
            <a:ext cx="8255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950" dirty="0"/>
          </a:p>
        </p:txBody>
      </p:sp>
      <p:sp>
        <p:nvSpPr>
          <p:cNvPr id="21" name="Oval 20"/>
          <p:cNvSpPr/>
          <p:nvPr/>
        </p:nvSpPr>
        <p:spPr bwMode="auto">
          <a:xfrm>
            <a:off x="660400" y="3429000"/>
            <a:ext cx="140335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950" dirty="0"/>
          </a:p>
        </p:txBody>
      </p:sp>
      <p:sp>
        <p:nvSpPr>
          <p:cNvPr id="23" name="Oval 22"/>
          <p:cNvSpPr/>
          <p:nvPr/>
        </p:nvSpPr>
        <p:spPr bwMode="auto">
          <a:xfrm>
            <a:off x="1418768" y="4866752"/>
            <a:ext cx="694876"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950" dirty="0"/>
          </a:p>
        </p:txBody>
      </p:sp>
      <p:sp>
        <p:nvSpPr>
          <p:cNvPr id="24" name="Oval 23"/>
          <p:cNvSpPr/>
          <p:nvPr/>
        </p:nvSpPr>
        <p:spPr bwMode="auto">
          <a:xfrm>
            <a:off x="1182003" y="5500632"/>
            <a:ext cx="14859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950" dirty="0"/>
          </a:p>
        </p:txBody>
      </p:sp>
      <p:sp>
        <p:nvSpPr>
          <p:cNvPr id="26" name="Oval 25"/>
          <p:cNvSpPr/>
          <p:nvPr/>
        </p:nvSpPr>
        <p:spPr bwMode="auto">
          <a:xfrm>
            <a:off x="1802892" y="5788152"/>
            <a:ext cx="29718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950" dirty="0"/>
          </a:p>
        </p:txBody>
      </p:sp>
      <p:sp>
        <p:nvSpPr>
          <p:cNvPr id="25" name="Oval 24"/>
          <p:cNvSpPr/>
          <p:nvPr/>
        </p:nvSpPr>
        <p:spPr>
          <a:xfrm>
            <a:off x="2063750" y="4495800"/>
            <a:ext cx="39624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950" dirty="0"/>
          </a:p>
        </p:txBody>
      </p:sp>
      <p:sp>
        <p:nvSpPr>
          <p:cNvPr id="29" name="Slide Number Placeholder 28"/>
          <p:cNvSpPr>
            <a:spLocks noGrp="1"/>
          </p:cNvSpPr>
          <p:nvPr>
            <p:ph type="sldNum" sz="quarter" idx="12"/>
          </p:nvPr>
        </p:nvSpPr>
        <p:spPr bwMode="auto">
          <a:xfrm>
            <a:off x="1436006" y="4928702"/>
            <a:ext cx="660400" cy="517524"/>
          </a:xfrm>
        </p:spPr>
        <p:txBody>
          <a:bodyPr/>
          <a:lstStyle/>
          <a:p>
            <a:fld id="{F8178250-3961-4FC7-80FB-1110C22E6CF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C3A00C-BE76-4582-B692-98AA288A5093}"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78250-3961-4FC7-80FB-1110C22E6CF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18161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C3A00C-BE76-4582-B692-98AA288A5093}"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78250-3961-4FC7-80FB-1110C22E6CF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95300" y="1600200"/>
            <a:ext cx="80899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BC3A00C-BE76-4582-B692-98AA288A5093}" type="datetimeFigureOut">
              <a:rPr lang="en-US" smtClean="0"/>
              <a:t>11/9/2015</a:t>
            </a:fld>
            <a:endParaRPr lang="en-US"/>
          </a:p>
        </p:txBody>
      </p:sp>
      <p:sp>
        <p:nvSpPr>
          <p:cNvPr id="9" name="Slide Number Placeholder 8"/>
          <p:cNvSpPr>
            <a:spLocks noGrp="1"/>
          </p:cNvSpPr>
          <p:nvPr>
            <p:ph type="sldNum" sz="quarter" idx="15"/>
          </p:nvPr>
        </p:nvSpPr>
        <p:spPr/>
        <p:txBody>
          <a:bodyPr rtlCol="0"/>
          <a:lstStyle/>
          <a:p>
            <a:fld id="{F8178250-3961-4FC7-80FB-1110C22E6CFD}"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76500" y="2895600"/>
            <a:ext cx="6686550" cy="2053590"/>
          </a:xfrm>
        </p:spPr>
        <p:txBody>
          <a:bodyPr/>
          <a:lstStyle>
            <a:lvl1pPr algn="l">
              <a:buNone/>
              <a:defRPr sz="325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476500" y="5010150"/>
            <a:ext cx="6686550" cy="1371600"/>
          </a:xfrm>
        </p:spPr>
        <p:txBody>
          <a:bodyPr anchor="t"/>
          <a:lstStyle>
            <a:lvl1pPr marL="0" indent="0">
              <a:buNone/>
              <a:defRPr sz="1950" b="1">
                <a:solidFill>
                  <a:schemeClr val="tx2"/>
                </a:solidFill>
              </a:defRPr>
            </a:lvl1pPr>
            <a:lvl2pPr>
              <a:buNone/>
              <a:defRPr sz="1950">
                <a:solidFill>
                  <a:schemeClr val="tx1">
                    <a:tint val="75000"/>
                  </a:schemeClr>
                </a:solidFill>
              </a:defRPr>
            </a:lvl2pPr>
            <a:lvl3pPr>
              <a:buNone/>
              <a:defRPr sz="1733">
                <a:solidFill>
                  <a:schemeClr val="tx1">
                    <a:tint val="75000"/>
                  </a:schemeClr>
                </a:solidFill>
              </a:defRPr>
            </a:lvl3pPr>
            <a:lvl4pPr>
              <a:buNone/>
              <a:defRPr sz="1517">
                <a:solidFill>
                  <a:schemeClr val="tx1">
                    <a:tint val="75000"/>
                  </a:schemeClr>
                </a:solidFill>
              </a:defRPr>
            </a:lvl4pPr>
            <a:lvl5pPr>
              <a:buNone/>
              <a:defRPr sz="1517">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8505444" y="1154557"/>
            <a:ext cx="2286000" cy="412750"/>
          </a:xfrm>
        </p:spPr>
        <p:txBody>
          <a:bodyPr/>
          <a:lstStyle/>
          <a:p>
            <a:fld id="{1BC3A00C-BE76-4582-B692-98AA288A5093}" type="datetimeFigureOut">
              <a:rPr lang="en-US" smtClean="0"/>
              <a:t>11/9/2015</a:t>
            </a:fld>
            <a:endParaRPr lang="en-US"/>
          </a:p>
        </p:txBody>
      </p:sp>
      <p:sp>
        <p:nvSpPr>
          <p:cNvPr id="5" name="Footer Placeholder 4"/>
          <p:cNvSpPr>
            <a:spLocks noGrp="1"/>
          </p:cNvSpPr>
          <p:nvPr>
            <p:ph type="ftr" sz="quarter" idx="11"/>
          </p:nvPr>
        </p:nvSpPr>
        <p:spPr bwMode="auto">
          <a:xfrm rot="5400000">
            <a:off x="7819644" y="4162806"/>
            <a:ext cx="3657600" cy="416052"/>
          </a:xfrm>
        </p:spPr>
        <p:txBody>
          <a:bodyPr/>
          <a:lstStyle/>
          <a:p>
            <a:endParaRPr lang="en-US"/>
          </a:p>
        </p:txBody>
      </p:sp>
      <p:sp>
        <p:nvSpPr>
          <p:cNvPr id="9" name="Rectangle 8"/>
          <p:cNvSpPr/>
          <p:nvPr/>
        </p:nvSpPr>
        <p:spPr bwMode="auto">
          <a:xfrm>
            <a:off x="412750" y="0"/>
            <a:ext cx="6604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950"/>
          </a:p>
        </p:txBody>
      </p:sp>
      <p:sp>
        <p:nvSpPr>
          <p:cNvPr id="10" name="Rectangle 9"/>
          <p:cNvSpPr/>
          <p:nvPr/>
        </p:nvSpPr>
        <p:spPr bwMode="auto">
          <a:xfrm>
            <a:off x="299364" y="0"/>
            <a:ext cx="113386"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950"/>
          </a:p>
        </p:txBody>
      </p:sp>
      <p:sp>
        <p:nvSpPr>
          <p:cNvPr id="11" name="Rectangle 10"/>
          <p:cNvSpPr/>
          <p:nvPr/>
        </p:nvSpPr>
        <p:spPr bwMode="auto">
          <a:xfrm>
            <a:off x="1073150" y="0"/>
            <a:ext cx="197028"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950"/>
          </a:p>
        </p:txBody>
      </p:sp>
      <p:sp>
        <p:nvSpPr>
          <p:cNvPr id="12" name="Rectangle 11"/>
          <p:cNvSpPr/>
          <p:nvPr/>
        </p:nvSpPr>
        <p:spPr bwMode="auto">
          <a:xfrm>
            <a:off x="1236430" y="0"/>
            <a:ext cx="24947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950"/>
          </a:p>
        </p:txBody>
      </p:sp>
      <p:sp>
        <p:nvSpPr>
          <p:cNvPr id="13" name="Straight Connector 12"/>
          <p:cNvSpPr>
            <a:spLocks noChangeShapeType="1"/>
          </p:cNvSpPr>
          <p:nvPr/>
        </p:nvSpPr>
        <p:spPr bwMode="auto">
          <a:xfrm>
            <a:off x="115206"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9060" tIns="49530" rIns="99060" bIns="49530" anchor="t" compatLnSpc="1"/>
          <a:lstStyle/>
          <a:p>
            <a:endParaRPr kumimoji="0" lang="en-US" sz="1950"/>
          </a:p>
        </p:txBody>
      </p:sp>
      <p:sp>
        <p:nvSpPr>
          <p:cNvPr id="14" name="Straight Connector 13"/>
          <p:cNvSpPr>
            <a:spLocks noChangeShapeType="1"/>
          </p:cNvSpPr>
          <p:nvPr/>
        </p:nvSpPr>
        <p:spPr bwMode="auto">
          <a:xfrm>
            <a:off x="9906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9060" tIns="49530" rIns="99060" bIns="49530" anchor="t" compatLnSpc="1"/>
          <a:lstStyle/>
          <a:p>
            <a:endParaRPr kumimoji="0" lang="en-US" sz="1950"/>
          </a:p>
        </p:txBody>
      </p:sp>
      <p:sp>
        <p:nvSpPr>
          <p:cNvPr id="15" name="Straight Connector 14"/>
          <p:cNvSpPr>
            <a:spLocks noChangeShapeType="1"/>
          </p:cNvSpPr>
          <p:nvPr/>
        </p:nvSpPr>
        <p:spPr bwMode="auto">
          <a:xfrm>
            <a:off x="925288"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9060" tIns="49530" rIns="99060" bIns="49530" anchor="t" compatLnSpc="1"/>
          <a:lstStyle/>
          <a:p>
            <a:endParaRPr kumimoji="0" lang="en-US" sz="1950"/>
          </a:p>
        </p:txBody>
      </p:sp>
      <p:sp>
        <p:nvSpPr>
          <p:cNvPr id="16" name="Straight Connector 15"/>
          <p:cNvSpPr>
            <a:spLocks noChangeShapeType="1"/>
          </p:cNvSpPr>
          <p:nvPr/>
        </p:nvSpPr>
        <p:spPr bwMode="auto">
          <a:xfrm>
            <a:off x="187052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9060" tIns="49530" rIns="99060" bIns="49530" anchor="t" compatLnSpc="1"/>
          <a:lstStyle/>
          <a:p>
            <a:endParaRPr kumimoji="0" lang="en-US" sz="1950"/>
          </a:p>
        </p:txBody>
      </p:sp>
      <p:sp>
        <p:nvSpPr>
          <p:cNvPr id="17" name="Straight Connector 16"/>
          <p:cNvSpPr>
            <a:spLocks noChangeShapeType="1"/>
          </p:cNvSpPr>
          <p:nvPr/>
        </p:nvSpPr>
        <p:spPr bwMode="auto">
          <a:xfrm>
            <a:off x="11557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9060" tIns="49530" rIns="99060" bIns="49530" anchor="t" compatLnSpc="1"/>
          <a:lstStyle/>
          <a:p>
            <a:endParaRPr kumimoji="0" lang="en-US" sz="1950"/>
          </a:p>
        </p:txBody>
      </p:sp>
      <p:sp>
        <p:nvSpPr>
          <p:cNvPr id="18" name="Rectangle 17"/>
          <p:cNvSpPr/>
          <p:nvPr/>
        </p:nvSpPr>
        <p:spPr bwMode="auto">
          <a:xfrm>
            <a:off x="1320800" y="0"/>
            <a:ext cx="8255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950" dirty="0"/>
          </a:p>
        </p:txBody>
      </p:sp>
      <p:sp>
        <p:nvSpPr>
          <p:cNvPr id="19" name="Oval 18"/>
          <p:cNvSpPr/>
          <p:nvPr/>
        </p:nvSpPr>
        <p:spPr bwMode="auto">
          <a:xfrm>
            <a:off x="660400" y="3429000"/>
            <a:ext cx="140335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950" dirty="0"/>
          </a:p>
        </p:txBody>
      </p:sp>
      <p:sp>
        <p:nvSpPr>
          <p:cNvPr id="20" name="Oval 19"/>
          <p:cNvSpPr/>
          <p:nvPr/>
        </p:nvSpPr>
        <p:spPr bwMode="auto">
          <a:xfrm>
            <a:off x="1435096" y="4866752"/>
            <a:ext cx="694876"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950" dirty="0"/>
          </a:p>
        </p:txBody>
      </p:sp>
      <p:sp>
        <p:nvSpPr>
          <p:cNvPr id="21" name="Oval 20"/>
          <p:cNvSpPr/>
          <p:nvPr/>
        </p:nvSpPr>
        <p:spPr bwMode="auto">
          <a:xfrm>
            <a:off x="1182003" y="5500632"/>
            <a:ext cx="14859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950" dirty="0"/>
          </a:p>
        </p:txBody>
      </p:sp>
      <p:sp>
        <p:nvSpPr>
          <p:cNvPr id="22" name="Oval 21"/>
          <p:cNvSpPr/>
          <p:nvPr/>
        </p:nvSpPr>
        <p:spPr bwMode="auto">
          <a:xfrm>
            <a:off x="1802892" y="5791200"/>
            <a:ext cx="29718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950" dirty="0"/>
          </a:p>
        </p:txBody>
      </p:sp>
      <p:sp>
        <p:nvSpPr>
          <p:cNvPr id="23" name="Oval 22"/>
          <p:cNvSpPr/>
          <p:nvPr/>
        </p:nvSpPr>
        <p:spPr bwMode="auto">
          <a:xfrm>
            <a:off x="2035627" y="4479888"/>
            <a:ext cx="39624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950" dirty="0"/>
          </a:p>
        </p:txBody>
      </p:sp>
      <p:sp>
        <p:nvSpPr>
          <p:cNvPr id="26" name="Straight Connector 25"/>
          <p:cNvSpPr>
            <a:spLocks noChangeShapeType="1"/>
          </p:cNvSpPr>
          <p:nvPr/>
        </p:nvSpPr>
        <p:spPr bwMode="auto">
          <a:xfrm>
            <a:off x="985610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9060" tIns="49530" rIns="99060" bIns="49530" anchor="t" compatLnSpc="1"/>
          <a:lstStyle/>
          <a:p>
            <a:endParaRPr kumimoji="0" lang="en-US" sz="1950"/>
          </a:p>
        </p:txBody>
      </p:sp>
      <p:sp>
        <p:nvSpPr>
          <p:cNvPr id="6" name="Slide Number Placeholder 5"/>
          <p:cNvSpPr>
            <a:spLocks noGrp="1"/>
          </p:cNvSpPr>
          <p:nvPr>
            <p:ph type="sldNum" sz="quarter" idx="12"/>
          </p:nvPr>
        </p:nvSpPr>
        <p:spPr bwMode="auto">
          <a:xfrm>
            <a:off x="1452334" y="4928702"/>
            <a:ext cx="660400" cy="517524"/>
          </a:xfrm>
        </p:spPr>
        <p:txBody>
          <a:bodyPr/>
          <a:lstStyle/>
          <a:p>
            <a:fld id="{F8178250-3961-4FC7-80FB-1110C22E6CF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BC3A00C-BE76-4582-B692-98AA288A5093}" type="datetimeFigureOut">
              <a:rPr lang="en-US" smtClean="0"/>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178250-3961-4FC7-80FB-1110C22E6CFD}" type="slidenum">
              <a:rPr lang="en-US" smtClean="0"/>
              <a:t>‹#›</a:t>
            </a:fld>
            <a:endParaRPr lang="en-US"/>
          </a:p>
        </p:txBody>
      </p:sp>
      <p:sp>
        <p:nvSpPr>
          <p:cNvPr id="9" name="Content Placeholder 8"/>
          <p:cNvSpPr>
            <a:spLocks noGrp="1"/>
          </p:cNvSpPr>
          <p:nvPr>
            <p:ph sz="quarter" idx="1"/>
          </p:nvPr>
        </p:nvSpPr>
        <p:spPr>
          <a:xfrm>
            <a:off x="495300" y="1600200"/>
            <a:ext cx="39624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26102" y="1600200"/>
            <a:ext cx="39624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817245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BC3A00C-BE76-4582-B692-98AA288A5093}" type="datetimeFigureOut">
              <a:rPr lang="en-US" smtClean="0"/>
              <a:t>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178250-3961-4FC7-80FB-1110C22E6CFD}" type="slidenum">
              <a:rPr lang="en-US" smtClean="0"/>
              <a:t>‹#›</a:t>
            </a:fld>
            <a:endParaRPr lang="en-US"/>
          </a:p>
        </p:txBody>
      </p:sp>
      <p:sp>
        <p:nvSpPr>
          <p:cNvPr id="11" name="Content Placeholder 10"/>
          <p:cNvSpPr>
            <a:spLocks noGrp="1"/>
          </p:cNvSpPr>
          <p:nvPr>
            <p:ph sz="quarter" idx="2"/>
          </p:nvPr>
        </p:nvSpPr>
        <p:spPr>
          <a:xfrm>
            <a:off x="495300" y="2362200"/>
            <a:ext cx="39624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736306" y="2362200"/>
            <a:ext cx="39624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95300" y="1569720"/>
            <a:ext cx="3962400" cy="658368"/>
          </a:xfrm>
          <a:prstGeom prst="roundRect">
            <a:avLst>
              <a:gd name="adj" fmla="val 16667"/>
            </a:avLst>
          </a:prstGeom>
          <a:solidFill>
            <a:schemeClr val="accent1"/>
          </a:solidFill>
        </p:spPr>
        <p:txBody>
          <a:bodyPr rtlCol="0" anchor="ctr">
            <a:noAutofit/>
          </a:bodyPr>
          <a:lstStyle>
            <a:lvl1pPr marL="0" indent="0">
              <a:buFontTx/>
              <a:buNone/>
              <a:defRPr sz="2167"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705350" y="1569720"/>
            <a:ext cx="3962400" cy="658368"/>
          </a:xfrm>
          <a:prstGeom prst="roundRect">
            <a:avLst>
              <a:gd name="adj" fmla="val 16667"/>
            </a:avLst>
          </a:prstGeom>
          <a:solidFill>
            <a:schemeClr val="accent1"/>
          </a:solidFill>
        </p:spPr>
        <p:txBody>
          <a:bodyPr rtlCol="0" anchor="ctr">
            <a:noAutofit/>
          </a:bodyPr>
          <a:lstStyle>
            <a:lvl1pPr marL="0" indent="0">
              <a:buFontTx/>
              <a:buNone/>
              <a:defRPr sz="2167"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BC3A00C-BE76-4582-B692-98AA288A5093}" type="datetimeFigureOut">
              <a:rPr lang="en-US" smtClean="0"/>
              <a:t>11/9/2015</a:t>
            </a:fld>
            <a:endParaRPr lang="en-US"/>
          </a:p>
        </p:txBody>
      </p:sp>
      <p:sp>
        <p:nvSpPr>
          <p:cNvPr id="7" name="Slide Number Placeholder 6"/>
          <p:cNvSpPr>
            <a:spLocks noGrp="1"/>
          </p:cNvSpPr>
          <p:nvPr>
            <p:ph type="sldNum" sz="quarter" idx="11"/>
          </p:nvPr>
        </p:nvSpPr>
        <p:spPr/>
        <p:txBody>
          <a:bodyPr rtlCol="0"/>
          <a:lstStyle/>
          <a:p>
            <a:fld id="{F8178250-3961-4FC7-80FB-1110C22E6CFD}"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C3A00C-BE76-4582-B692-98AA288A5093}" type="datetimeFigureOut">
              <a:rPr lang="en-US" smtClean="0"/>
              <a:t>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178250-3961-4FC7-80FB-1110C22E6CF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949325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9060" tIns="49530" rIns="99060" bIns="49530" anchor="t" compatLnSpc="1"/>
          <a:lstStyle/>
          <a:p>
            <a:endParaRPr kumimoji="0" lang="en-US" sz="1950" dirty="0"/>
          </a:p>
        </p:txBody>
      </p:sp>
      <p:sp>
        <p:nvSpPr>
          <p:cNvPr id="2" name="Title 1"/>
          <p:cNvSpPr>
            <a:spLocks noGrp="1"/>
          </p:cNvSpPr>
          <p:nvPr>
            <p:ph type="title"/>
          </p:nvPr>
        </p:nvSpPr>
        <p:spPr>
          <a:xfrm rot="5400000">
            <a:off x="3915728" y="3181350"/>
            <a:ext cx="6309360" cy="495300"/>
          </a:xfrm>
        </p:spPr>
        <p:txBody>
          <a:bodyPr anchor="b"/>
          <a:lstStyle>
            <a:lvl1pPr algn="l">
              <a:buNone/>
              <a:defRPr sz="2167"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379970" y="274320"/>
            <a:ext cx="1654302" cy="4983480"/>
          </a:xfrm>
        </p:spPr>
        <p:txBody>
          <a:bodyPr/>
          <a:lstStyle>
            <a:lvl1pPr marL="0" indent="0">
              <a:spcBef>
                <a:spcPts val="433"/>
              </a:spcBef>
              <a:spcAft>
                <a:spcPts val="1083"/>
              </a:spcAft>
              <a:buNone/>
              <a:defRPr sz="1300"/>
            </a:lvl1pPr>
            <a:lvl2pPr>
              <a:buNone/>
              <a:defRPr sz="1300"/>
            </a:lvl2pPr>
            <a:lvl3pPr>
              <a:buNone/>
              <a:defRPr sz="1083"/>
            </a:lvl3pPr>
            <a:lvl4pPr>
              <a:buNone/>
              <a:defRPr sz="975"/>
            </a:lvl4pPr>
            <a:lvl5pPr>
              <a:buNone/>
              <a:defRPr sz="975"/>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7691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9060" tIns="49530" rIns="99060" bIns="49530" anchor="t" compatLnSpc="1"/>
          <a:lstStyle/>
          <a:p>
            <a:endParaRPr kumimoji="0" lang="en-US" sz="1950" dirty="0"/>
          </a:p>
        </p:txBody>
      </p:sp>
      <p:sp>
        <p:nvSpPr>
          <p:cNvPr id="9" name="Straight Connector 8"/>
          <p:cNvSpPr>
            <a:spLocks noChangeShapeType="1"/>
          </p:cNvSpPr>
          <p:nvPr/>
        </p:nvSpPr>
        <p:spPr bwMode="auto">
          <a:xfrm>
            <a:off x="6708321"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9060" tIns="49530" rIns="99060" bIns="49530" anchor="t" compatLnSpc="1"/>
          <a:lstStyle/>
          <a:p>
            <a:endParaRPr kumimoji="0" lang="en-US" sz="1950" dirty="0"/>
          </a:p>
        </p:txBody>
      </p:sp>
      <p:sp>
        <p:nvSpPr>
          <p:cNvPr id="11" name="Straight Connector 10"/>
          <p:cNvSpPr>
            <a:spLocks noChangeShapeType="1"/>
          </p:cNvSpPr>
          <p:nvPr/>
        </p:nvSpPr>
        <p:spPr bwMode="auto">
          <a:xfrm>
            <a:off x="97409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9060" tIns="49530" rIns="99060" bIns="49530" anchor="t" compatLnSpc="1"/>
          <a:lstStyle/>
          <a:p>
            <a:endParaRPr kumimoji="0" lang="en-US" sz="1950"/>
          </a:p>
        </p:txBody>
      </p:sp>
      <p:sp>
        <p:nvSpPr>
          <p:cNvPr id="12" name="Rectangle 11"/>
          <p:cNvSpPr/>
          <p:nvPr/>
        </p:nvSpPr>
        <p:spPr bwMode="auto">
          <a:xfrm>
            <a:off x="9575800" y="0"/>
            <a:ext cx="3302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950"/>
          </a:p>
        </p:txBody>
      </p:sp>
      <p:sp>
        <p:nvSpPr>
          <p:cNvPr id="13" name="Straight Connector 12"/>
          <p:cNvSpPr>
            <a:spLocks noChangeShapeType="1"/>
          </p:cNvSpPr>
          <p:nvPr/>
        </p:nvSpPr>
        <p:spPr bwMode="auto">
          <a:xfrm>
            <a:off x="965835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9060" tIns="49530" rIns="99060" bIns="49530" anchor="t" compatLnSpc="1"/>
          <a:lstStyle/>
          <a:p>
            <a:endParaRPr kumimoji="0" lang="en-US" sz="1950"/>
          </a:p>
        </p:txBody>
      </p:sp>
      <p:sp>
        <p:nvSpPr>
          <p:cNvPr id="14" name="Oval 13"/>
          <p:cNvSpPr/>
          <p:nvPr/>
        </p:nvSpPr>
        <p:spPr>
          <a:xfrm>
            <a:off x="8836152" y="5715000"/>
            <a:ext cx="59436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950" dirty="0"/>
          </a:p>
        </p:txBody>
      </p:sp>
      <p:sp>
        <p:nvSpPr>
          <p:cNvPr id="18" name="Content Placeholder 17"/>
          <p:cNvSpPr>
            <a:spLocks noGrp="1"/>
          </p:cNvSpPr>
          <p:nvPr>
            <p:ph sz="quarter" idx="1"/>
          </p:nvPr>
        </p:nvSpPr>
        <p:spPr>
          <a:xfrm>
            <a:off x="330200" y="274320"/>
            <a:ext cx="61087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BC3A00C-BE76-4582-B692-98AA288A5093}" type="datetimeFigureOut">
              <a:rPr lang="en-US" smtClean="0"/>
              <a:t>11/9/2015</a:t>
            </a:fld>
            <a:endParaRPr lang="en-US"/>
          </a:p>
        </p:txBody>
      </p:sp>
      <p:sp>
        <p:nvSpPr>
          <p:cNvPr id="22" name="Slide Number Placeholder 21"/>
          <p:cNvSpPr>
            <a:spLocks noGrp="1"/>
          </p:cNvSpPr>
          <p:nvPr>
            <p:ph type="sldNum" sz="quarter" idx="15"/>
          </p:nvPr>
        </p:nvSpPr>
        <p:spPr/>
        <p:txBody>
          <a:bodyPr rtlCol="0"/>
          <a:lstStyle/>
          <a:p>
            <a:fld id="{F8178250-3961-4FC7-80FB-1110C22E6CFD}"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949325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9060" tIns="49530" rIns="99060" bIns="49530" anchor="t" compatLnSpc="1"/>
          <a:lstStyle/>
          <a:p>
            <a:endParaRPr kumimoji="0" lang="en-US" sz="1950"/>
          </a:p>
        </p:txBody>
      </p:sp>
      <p:sp>
        <p:nvSpPr>
          <p:cNvPr id="13" name="Oval 12"/>
          <p:cNvSpPr/>
          <p:nvPr/>
        </p:nvSpPr>
        <p:spPr>
          <a:xfrm>
            <a:off x="8836152" y="5715000"/>
            <a:ext cx="59436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950" dirty="0"/>
          </a:p>
        </p:txBody>
      </p:sp>
      <p:sp>
        <p:nvSpPr>
          <p:cNvPr id="2" name="Title 1"/>
          <p:cNvSpPr>
            <a:spLocks noGrp="1"/>
          </p:cNvSpPr>
          <p:nvPr>
            <p:ph type="title"/>
          </p:nvPr>
        </p:nvSpPr>
        <p:spPr>
          <a:xfrm rot="5400000">
            <a:off x="3892201" y="3181350"/>
            <a:ext cx="6309360" cy="495300"/>
          </a:xfrm>
        </p:spPr>
        <p:txBody>
          <a:bodyPr anchor="b"/>
          <a:lstStyle>
            <a:lvl1pPr algn="l">
              <a:buNone/>
              <a:defRPr sz="2167"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68655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467"/>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7329615" y="264795"/>
            <a:ext cx="1651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8"/>
              </a:spcBef>
              <a:spcAft>
                <a:spcPts val="433"/>
              </a:spcAft>
              <a:buFontTx/>
              <a:buNone/>
              <a:defRPr sz="1300"/>
            </a:lvl1pPr>
            <a:lvl2pPr>
              <a:defRPr sz="1300"/>
            </a:lvl2pPr>
            <a:lvl3pPr>
              <a:defRPr sz="1083"/>
            </a:lvl3pPr>
            <a:lvl4pPr>
              <a:defRPr sz="975"/>
            </a:lvl4pPr>
            <a:lvl5pPr>
              <a:defRPr sz="975"/>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97409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9060" tIns="49530" rIns="99060" bIns="49530" anchor="t" compatLnSpc="1"/>
          <a:lstStyle/>
          <a:p>
            <a:endParaRPr kumimoji="0" lang="en-US" sz="1950"/>
          </a:p>
        </p:txBody>
      </p:sp>
      <p:sp>
        <p:nvSpPr>
          <p:cNvPr id="11" name="Rectangle 10"/>
          <p:cNvSpPr/>
          <p:nvPr/>
        </p:nvSpPr>
        <p:spPr bwMode="auto">
          <a:xfrm>
            <a:off x="9575800" y="0"/>
            <a:ext cx="3302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950"/>
          </a:p>
        </p:txBody>
      </p:sp>
      <p:sp>
        <p:nvSpPr>
          <p:cNvPr id="12" name="Straight Connector 11"/>
          <p:cNvSpPr>
            <a:spLocks noChangeShapeType="1"/>
          </p:cNvSpPr>
          <p:nvPr/>
        </p:nvSpPr>
        <p:spPr bwMode="auto">
          <a:xfrm>
            <a:off x="965835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9060" tIns="49530" rIns="99060" bIns="49530" anchor="t" compatLnSpc="1"/>
          <a:lstStyle/>
          <a:p>
            <a:endParaRPr kumimoji="0" lang="en-US" sz="1950"/>
          </a:p>
        </p:txBody>
      </p:sp>
      <p:sp>
        <p:nvSpPr>
          <p:cNvPr id="19" name="Straight Connector 18"/>
          <p:cNvSpPr>
            <a:spLocks noChangeShapeType="1"/>
          </p:cNvSpPr>
          <p:nvPr/>
        </p:nvSpPr>
        <p:spPr bwMode="auto">
          <a:xfrm>
            <a:off x="67691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9060" tIns="49530" rIns="99060" bIns="49530" anchor="t" compatLnSpc="1"/>
          <a:lstStyle/>
          <a:p>
            <a:endParaRPr kumimoji="0" lang="en-US" sz="1950" dirty="0"/>
          </a:p>
        </p:txBody>
      </p:sp>
      <p:sp>
        <p:nvSpPr>
          <p:cNvPr id="20" name="Straight Connector 19"/>
          <p:cNvSpPr>
            <a:spLocks noChangeShapeType="1"/>
          </p:cNvSpPr>
          <p:nvPr/>
        </p:nvSpPr>
        <p:spPr bwMode="auto">
          <a:xfrm>
            <a:off x="6708321"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9060" tIns="49530" rIns="99060" bIns="49530" anchor="t" compatLnSpc="1"/>
          <a:lstStyle/>
          <a:p>
            <a:endParaRPr kumimoji="0" lang="en-US" sz="1950" dirty="0"/>
          </a:p>
        </p:txBody>
      </p:sp>
      <p:sp>
        <p:nvSpPr>
          <p:cNvPr id="17" name="Date Placeholder 16"/>
          <p:cNvSpPr>
            <a:spLocks noGrp="1"/>
          </p:cNvSpPr>
          <p:nvPr>
            <p:ph type="dt" sz="half" idx="10"/>
          </p:nvPr>
        </p:nvSpPr>
        <p:spPr/>
        <p:txBody>
          <a:bodyPr rtlCol="0"/>
          <a:lstStyle/>
          <a:p>
            <a:fld id="{1BC3A00C-BE76-4582-B692-98AA288A5093}" type="datetimeFigureOut">
              <a:rPr lang="en-US" smtClean="0"/>
              <a:t>11/9/2015</a:t>
            </a:fld>
            <a:endParaRPr lang="en-US"/>
          </a:p>
        </p:txBody>
      </p:sp>
      <p:sp>
        <p:nvSpPr>
          <p:cNvPr id="18" name="Slide Number Placeholder 17"/>
          <p:cNvSpPr>
            <a:spLocks noGrp="1"/>
          </p:cNvSpPr>
          <p:nvPr>
            <p:ph type="sldNum" sz="quarter" idx="11"/>
          </p:nvPr>
        </p:nvSpPr>
        <p:spPr/>
        <p:txBody>
          <a:bodyPr rtlCol="0"/>
          <a:lstStyle/>
          <a:p>
            <a:fld id="{F8178250-3961-4FC7-80FB-1110C22E6CFD}"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949325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9060" tIns="49530" rIns="99060" bIns="49530" anchor="t" compatLnSpc="1"/>
          <a:lstStyle/>
          <a:p>
            <a:endParaRPr kumimoji="0" lang="en-US" sz="1950" dirty="0"/>
          </a:p>
        </p:txBody>
      </p:sp>
      <p:sp>
        <p:nvSpPr>
          <p:cNvPr id="22" name="Title Placeholder 21"/>
          <p:cNvSpPr>
            <a:spLocks noGrp="1"/>
          </p:cNvSpPr>
          <p:nvPr>
            <p:ph type="title"/>
          </p:nvPr>
        </p:nvSpPr>
        <p:spPr>
          <a:xfrm>
            <a:off x="495300" y="274638"/>
            <a:ext cx="80899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95300" y="1600200"/>
            <a:ext cx="80899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8305800" y="1065849"/>
            <a:ext cx="2011680" cy="416052"/>
          </a:xfrm>
          <a:prstGeom prst="rect">
            <a:avLst/>
          </a:prstGeom>
        </p:spPr>
        <p:txBody>
          <a:bodyPr vert="horz" anchor="ctr" anchorCtr="0"/>
          <a:lstStyle>
            <a:lvl1pPr algn="r" eaLnBrk="1" latinLnBrk="0" hangingPunct="1">
              <a:defRPr kumimoji="0" sz="1300">
                <a:solidFill>
                  <a:schemeClr val="tx2"/>
                </a:solidFill>
              </a:defRPr>
            </a:lvl1pPr>
          </a:lstStyle>
          <a:p>
            <a:fld id="{1BC3A00C-BE76-4582-B692-98AA288A5093}" type="datetimeFigureOut">
              <a:rPr lang="en-US" smtClean="0"/>
              <a:t>11/9/2015</a:t>
            </a:fld>
            <a:endParaRPr lang="en-US"/>
          </a:p>
        </p:txBody>
      </p:sp>
      <p:sp>
        <p:nvSpPr>
          <p:cNvPr id="3" name="Footer Placeholder 2"/>
          <p:cNvSpPr>
            <a:spLocks noGrp="1"/>
          </p:cNvSpPr>
          <p:nvPr>
            <p:ph type="ftr" sz="quarter" idx="3"/>
          </p:nvPr>
        </p:nvSpPr>
        <p:spPr>
          <a:xfrm rot="5400000">
            <a:off x="7706052" y="3722000"/>
            <a:ext cx="3200400" cy="396240"/>
          </a:xfrm>
          <a:prstGeom prst="rect">
            <a:avLst/>
          </a:prstGeom>
        </p:spPr>
        <p:txBody>
          <a:bodyPr vert="horz" anchor="ctr" anchorCtr="0"/>
          <a:lstStyle>
            <a:lvl1pPr algn="l" eaLnBrk="1" latinLnBrk="0" hangingPunct="1">
              <a:defRPr kumimoji="0" sz="1300">
                <a:solidFill>
                  <a:schemeClr val="tx2"/>
                </a:solidFill>
              </a:defRPr>
            </a:lvl1pPr>
          </a:lstStyle>
          <a:p>
            <a:endParaRPr lang="en-US"/>
          </a:p>
        </p:txBody>
      </p:sp>
      <p:sp>
        <p:nvSpPr>
          <p:cNvPr id="7" name="Straight Connector 6"/>
          <p:cNvSpPr>
            <a:spLocks noChangeShapeType="1"/>
          </p:cNvSpPr>
          <p:nvPr/>
        </p:nvSpPr>
        <p:spPr bwMode="auto">
          <a:xfrm>
            <a:off x="8255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9060" tIns="49530" rIns="99060" bIns="49530" anchor="t" compatLnSpc="1"/>
          <a:lstStyle/>
          <a:p>
            <a:endParaRPr kumimoji="0" lang="en-US" sz="1950"/>
          </a:p>
        </p:txBody>
      </p:sp>
      <p:sp>
        <p:nvSpPr>
          <p:cNvPr id="9" name="Straight Connector 8"/>
          <p:cNvSpPr>
            <a:spLocks noChangeShapeType="1"/>
          </p:cNvSpPr>
          <p:nvPr/>
        </p:nvSpPr>
        <p:spPr bwMode="auto">
          <a:xfrm>
            <a:off x="97409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9060" tIns="49530" rIns="99060" bIns="49530" anchor="t" compatLnSpc="1"/>
          <a:lstStyle/>
          <a:p>
            <a:endParaRPr kumimoji="0" lang="en-US" sz="1950"/>
          </a:p>
        </p:txBody>
      </p:sp>
      <p:sp>
        <p:nvSpPr>
          <p:cNvPr id="10" name="Rectangle 9"/>
          <p:cNvSpPr/>
          <p:nvPr/>
        </p:nvSpPr>
        <p:spPr bwMode="auto">
          <a:xfrm>
            <a:off x="9575800" y="0"/>
            <a:ext cx="3302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950"/>
          </a:p>
        </p:txBody>
      </p:sp>
      <p:sp>
        <p:nvSpPr>
          <p:cNvPr id="11" name="Straight Connector 10"/>
          <p:cNvSpPr>
            <a:spLocks noChangeShapeType="1"/>
          </p:cNvSpPr>
          <p:nvPr/>
        </p:nvSpPr>
        <p:spPr bwMode="auto">
          <a:xfrm>
            <a:off x="965835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9060" tIns="49530" rIns="99060" bIns="49530" anchor="t" compatLnSpc="1"/>
          <a:lstStyle/>
          <a:p>
            <a:endParaRPr kumimoji="0" lang="en-US" sz="1950"/>
          </a:p>
        </p:txBody>
      </p:sp>
      <p:sp>
        <p:nvSpPr>
          <p:cNvPr id="12" name="Oval 11"/>
          <p:cNvSpPr/>
          <p:nvPr/>
        </p:nvSpPr>
        <p:spPr>
          <a:xfrm>
            <a:off x="8836152" y="5715000"/>
            <a:ext cx="59436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950" dirty="0"/>
          </a:p>
        </p:txBody>
      </p:sp>
      <p:sp>
        <p:nvSpPr>
          <p:cNvPr id="23" name="Slide Number Placeholder 22"/>
          <p:cNvSpPr>
            <a:spLocks noGrp="1"/>
          </p:cNvSpPr>
          <p:nvPr>
            <p:ph type="sldNum" sz="quarter" idx="4"/>
          </p:nvPr>
        </p:nvSpPr>
        <p:spPr>
          <a:xfrm>
            <a:off x="8806434" y="5734050"/>
            <a:ext cx="660400" cy="521208"/>
          </a:xfrm>
          <a:prstGeom prst="rect">
            <a:avLst/>
          </a:prstGeom>
        </p:spPr>
        <p:txBody>
          <a:bodyPr vert="horz" anchor="ctr"/>
          <a:lstStyle>
            <a:lvl1pPr algn="ctr" eaLnBrk="1" latinLnBrk="0" hangingPunct="1">
              <a:defRPr kumimoji="0" sz="1517" b="1">
                <a:solidFill>
                  <a:srgbClr val="FFFFFF"/>
                </a:solidFill>
              </a:defRPr>
            </a:lvl1pPr>
          </a:lstStyle>
          <a:p>
            <a:fld id="{F8178250-3961-4FC7-80FB-1110C22E6CF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1" latinLnBrk="0" hangingPunct="1">
        <a:spcBef>
          <a:spcPct val="0"/>
        </a:spcBef>
        <a:buNone/>
        <a:defRPr kumimoji="0" sz="3250" b="0" kern="1200" cap="small" baseline="0">
          <a:solidFill>
            <a:schemeClr val="tx2"/>
          </a:solidFill>
          <a:latin typeface="+mj-lt"/>
          <a:ea typeface="+mj-ea"/>
          <a:cs typeface="+mj-cs"/>
        </a:defRPr>
      </a:lvl1pPr>
    </p:titleStyle>
    <p:bodyStyle>
      <a:lvl1pPr marL="297171" indent="-297171" algn="l" rtl="0" eaLnBrk="1" latinLnBrk="0" hangingPunct="1">
        <a:spcBef>
          <a:spcPts val="650"/>
        </a:spcBef>
        <a:buClr>
          <a:schemeClr val="accent1"/>
        </a:buClr>
        <a:buSzPct val="70000"/>
        <a:buFont typeface="Wingdings"/>
        <a:buChar char=""/>
        <a:defRPr kumimoji="0" sz="2600" kern="1200">
          <a:solidFill>
            <a:schemeClr val="tx1"/>
          </a:solidFill>
          <a:latin typeface="+mn-lt"/>
          <a:ea typeface="+mn-ea"/>
          <a:cs typeface="+mn-cs"/>
        </a:defRPr>
      </a:lvl1pPr>
      <a:lvl2pPr marL="693399" indent="-297171" algn="l" rtl="0" eaLnBrk="1" latinLnBrk="0" hangingPunct="1">
        <a:spcBef>
          <a:spcPct val="20000"/>
        </a:spcBef>
        <a:buClr>
          <a:schemeClr val="accent1"/>
        </a:buClr>
        <a:buSzPct val="80000"/>
        <a:buFont typeface="Wingdings 2"/>
        <a:buChar char=""/>
        <a:defRPr kumimoji="0" sz="2275" kern="1200">
          <a:solidFill>
            <a:schemeClr val="tx1"/>
          </a:solidFill>
          <a:latin typeface="+mn-lt"/>
          <a:ea typeface="+mn-ea"/>
          <a:cs typeface="+mn-cs"/>
        </a:defRPr>
      </a:lvl2pPr>
      <a:lvl3pPr marL="990570" indent="-198114" algn="l" rtl="0" eaLnBrk="1" latinLnBrk="0" hangingPunct="1">
        <a:spcBef>
          <a:spcPct val="20000"/>
        </a:spcBef>
        <a:buClr>
          <a:schemeClr val="accent1">
            <a:shade val="75000"/>
          </a:schemeClr>
        </a:buClr>
        <a:buSzPct val="60000"/>
        <a:buFont typeface="Wingdings"/>
        <a:buChar char=""/>
        <a:defRPr kumimoji="0" sz="1950" kern="1200">
          <a:solidFill>
            <a:schemeClr val="tx1"/>
          </a:solidFill>
          <a:latin typeface="+mn-lt"/>
          <a:ea typeface="+mn-ea"/>
          <a:cs typeface="+mn-cs"/>
        </a:defRPr>
      </a:lvl3pPr>
      <a:lvl4pPr marL="1287740" indent="-198114" algn="l" rtl="0" eaLnBrk="1" latinLnBrk="0" hangingPunct="1">
        <a:spcBef>
          <a:spcPct val="20000"/>
        </a:spcBef>
        <a:buClr>
          <a:schemeClr val="accent1">
            <a:tint val="60000"/>
          </a:schemeClr>
        </a:buClr>
        <a:buSzPct val="60000"/>
        <a:buFont typeface="Wingdings"/>
        <a:buChar char=""/>
        <a:defRPr kumimoji="0" sz="1950" kern="1200">
          <a:solidFill>
            <a:schemeClr val="tx1"/>
          </a:solidFill>
          <a:latin typeface="+mn-lt"/>
          <a:ea typeface="+mn-ea"/>
          <a:cs typeface="+mn-cs"/>
        </a:defRPr>
      </a:lvl4pPr>
      <a:lvl5pPr marL="1584911" indent="-198114" algn="l" rtl="0" eaLnBrk="1" latinLnBrk="0" hangingPunct="1">
        <a:spcBef>
          <a:spcPct val="20000"/>
        </a:spcBef>
        <a:buClr>
          <a:schemeClr val="accent2">
            <a:tint val="60000"/>
          </a:schemeClr>
        </a:buClr>
        <a:buSzPct val="68000"/>
        <a:buFont typeface="Wingdings 2"/>
        <a:buChar char=""/>
        <a:defRPr kumimoji="0" sz="1733" kern="1200">
          <a:solidFill>
            <a:schemeClr val="tx1"/>
          </a:solidFill>
          <a:latin typeface="+mn-lt"/>
          <a:ea typeface="+mn-ea"/>
          <a:cs typeface="+mn-cs"/>
        </a:defRPr>
      </a:lvl5pPr>
      <a:lvl6pPr marL="1882082" indent="-198114" algn="l" rtl="0" eaLnBrk="1" latinLnBrk="0" hangingPunct="1">
        <a:spcBef>
          <a:spcPct val="20000"/>
        </a:spcBef>
        <a:buClr>
          <a:schemeClr val="accent1"/>
        </a:buClr>
        <a:buChar char="•"/>
        <a:defRPr kumimoji="0" sz="1733" kern="1200">
          <a:solidFill>
            <a:schemeClr val="tx2"/>
          </a:solidFill>
          <a:latin typeface="+mn-lt"/>
          <a:ea typeface="+mn-ea"/>
          <a:cs typeface="+mn-cs"/>
        </a:defRPr>
      </a:lvl6pPr>
      <a:lvl7pPr marL="2179253" indent="-198114" algn="l" rtl="0" eaLnBrk="1" latinLnBrk="0" hangingPunct="1">
        <a:spcBef>
          <a:spcPct val="20000"/>
        </a:spcBef>
        <a:buClr>
          <a:schemeClr val="accent1">
            <a:tint val="60000"/>
          </a:schemeClr>
        </a:buClr>
        <a:buSzPct val="60000"/>
        <a:buFont typeface="Wingdings"/>
        <a:buChar char=""/>
        <a:defRPr kumimoji="0" sz="1517" kern="1200" baseline="0">
          <a:solidFill>
            <a:schemeClr val="tx2"/>
          </a:solidFill>
          <a:latin typeface="+mn-lt"/>
          <a:ea typeface="+mn-ea"/>
          <a:cs typeface="+mn-cs"/>
        </a:defRPr>
      </a:lvl7pPr>
      <a:lvl8pPr marL="2476424" indent="-198114" algn="l" rtl="0" eaLnBrk="1" latinLnBrk="0" hangingPunct="1">
        <a:spcBef>
          <a:spcPct val="20000"/>
        </a:spcBef>
        <a:buClr>
          <a:schemeClr val="accent2"/>
        </a:buClr>
        <a:buChar char="•"/>
        <a:defRPr kumimoji="0" sz="1517" kern="1200" cap="small" baseline="0">
          <a:solidFill>
            <a:schemeClr val="tx2"/>
          </a:solidFill>
          <a:latin typeface="+mn-lt"/>
          <a:ea typeface="+mn-ea"/>
          <a:cs typeface="+mn-cs"/>
        </a:defRPr>
      </a:lvl8pPr>
      <a:lvl9pPr marL="2773595" indent="-198114" algn="l" rtl="0" eaLnBrk="1" latinLnBrk="0" hangingPunct="1">
        <a:spcBef>
          <a:spcPct val="20000"/>
        </a:spcBef>
        <a:buClr>
          <a:schemeClr val="accent1">
            <a:shade val="75000"/>
          </a:schemeClr>
        </a:buClr>
        <a:buChar char="•"/>
        <a:defRPr kumimoji="0" sz="1517"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95285" algn="l" rtl="0" eaLnBrk="1" latinLnBrk="0" hangingPunct="1">
        <a:defRPr kumimoji="0" kern="1200">
          <a:solidFill>
            <a:schemeClr val="tx1"/>
          </a:solidFill>
          <a:latin typeface="+mn-lt"/>
          <a:ea typeface="+mn-ea"/>
          <a:cs typeface="+mn-cs"/>
        </a:defRPr>
      </a:lvl2pPr>
      <a:lvl3pPr marL="990570" algn="l" rtl="0" eaLnBrk="1" latinLnBrk="0" hangingPunct="1">
        <a:defRPr kumimoji="0" kern="1200">
          <a:solidFill>
            <a:schemeClr val="tx1"/>
          </a:solidFill>
          <a:latin typeface="+mn-lt"/>
          <a:ea typeface="+mn-ea"/>
          <a:cs typeface="+mn-cs"/>
        </a:defRPr>
      </a:lvl3pPr>
      <a:lvl4pPr marL="1485854" algn="l" rtl="0" eaLnBrk="1" latinLnBrk="0" hangingPunct="1">
        <a:defRPr kumimoji="0" kern="1200">
          <a:solidFill>
            <a:schemeClr val="tx1"/>
          </a:solidFill>
          <a:latin typeface="+mn-lt"/>
          <a:ea typeface="+mn-ea"/>
          <a:cs typeface="+mn-cs"/>
        </a:defRPr>
      </a:lvl4pPr>
      <a:lvl5pPr marL="1981139" algn="l" rtl="0" eaLnBrk="1" latinLnBrk="0" hangingPunct="1">
        <a:defRPr kumimoji="0" kern="1200">
          <a:solidFill>
            <a:schemeClr val="tx1"/>
          </a:solidFill>
          <a:latin typeface="+mn-lt"/>
          <a:ea typeface="+mn-ea"/>
          <a:cs typeface="+mn-cs"/>
        </a:defRPr>
      </a:lvl5pPr>
      <a:lvl6pPr marL="2476424" algn="l" rtl="0" eaLnBrk="1" latinLnBrk="0" hangingPunct="1">
        <a:defRPr kumimoji="0" kern="1200">
          <a:solidFill>
            <a:schemeClr val="tx1"/>
          </a:solidFill>
          <a:latin typeface="+mn-lt"/>
          <a:ea typeface="+mn-ea"/>
          <a:cs typeface="+mn-cs"/>
        </a:defRPr>
      </a:lvl6pPr>
      <a:lvl7pPr marL="2971709" algn="l" rtl="0" eaLnBrk="1" latinLnBrk="0" hangingPunct="1">
        <a:defRPr kumimoji="0" kern="1200">
          <a:solidFill>
            <a:schemeClr val="tx1"/>
          </a:solidFill>
          <a:latin typeface="+mn-lt"/>
          <a:ea typeface="+mn-ea"/>
          <a:cs typeface="+mn-cs"/>
        </a:defRPr>
      </a:lvl7pPr>
      <a:lvl8pPr marL="3466993" algn="l" rtl="0" eaLnBrk="1" latinLnBrk="0" hangingPunct="1">
        <a:defRPr kumimoji="0" kern="1200">
          <a:solidFill>
            <a:schemeClr val="tx1"/>
          </a:solidFill>
          <a:latin typeface="+mn-lt"/>
          <a:ea typeface="+mn-ea"/>
          <a:cs typeface="+mn-cs"/>
        </a:defRPr>
      </a:lvl8pPr>
      <a:lvl9pPr marL="396227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4950" y="-120650"/>
            <a:ext cx="1238250" cy="1297672"/>
          </a:xfrm>
          <a:prstGeom prst="rect">
            <a:avLst/>
          </a:prstGeom>
        </p:spPr>
      </p:pic>
      <p:sp>
        <p:nvSpPr>
          <p:cNvPr id="7" name="Title 1"/>
          <p:cNvSpPr>
            <a:spLocks noGrp="1"/>
          </p:cNvSpPr>
          <p:nvPr>
            <p:ph type="title"/>
          </p:nvPr>
        </p:nvSpPr>
        <p:spPr>
          <a:xfrm>
            <a:off x="1320800" y="5080000"/>
            <a:ext cx="6686550" cy="1716819"/>
          </a:xfrm>
        </p:spPr>
        <p:txBody>
          <a:bodyPr>
            <a:noAutofit/>
          </a:bodyPr>
          <a:lstStyle/>
          <a:p>
            <a:pPr algn="ctr" rtl="1"/>
            <a:r>
              <a:rPr lang="fa-IR" sz="2600" dirty="0">
                <a:solidFill>
                  <a:schemeClr val="tx1"/>
                </a:solidFill>
                <a:latin typeface="A RaiMedia-Bold" panose="020B0800040000020004" pitchFamily="34" charset="-78"/>
                <a:ea typeface="A RaiMedia-Bold" panose="020B0800040000020004" pitchFamily="34" charset="-78"/>
                <a:cs typeface="A RaiMedia-Bold" panose="020B0800040000020004" pitchFamily="34" charset="-78"/>
              </a:rPr>
              <a:t>بیضا</a:t>
            </a:r>
            <a:r>
              <a:rPr lang="fa-IR" sz="1517" dirty="0">
                <a:solidFill>
                  <a:schemeClr val="tx1"/>
                </a:solidFill>
                <a:latin typeface="A RaiMedia-Bold" panose="020B0800040000020004" pitchFamily="34" charset="-78"/>
                <a:ea typeface="A RaiMedia-Bold" panose="020B0800040000020004" pitchFamily="34" charset="-78"/>
                <a:cs typeface="A RaiMedia-Bold" panose="020B0800040000020004" pitchFamily="34" charset="-78"/>
              </a:rPr>
              <a:t/>
            </a:r>
            <a:br>
              <a:rPr lang="fa-IR" sz="1517" dirty="0">
                <a:solidFill>
                  <a:schemeClr val="tx1"/>
                </a:solidFill>
                <a:latin typeface="A RaiMedia-Bold" panose="020B0800040000020004" pitchFamily="34" charset="-78"/>
                <a:ea typeface="A RaiMedia-Bold" panose="020B0800040000020004" pitchFamily="34" charset="-78"/>
                <a:cs typeface="A RaiMedia-Bold" panose="020B0800040000020004" pitchFamily="34" charset="-78"/>
              </a:rPr>
            </a:br>
            <a:r>
              <a:rPr lang="fa-IR" sz="2167" dirty="0">
                <a:solidFill>
                  <a:schemeClr val="tx1"/>
                </a:solidFill>
                <a:latin typeface="A RaiMedia-Bold" panose="020B0800040000020004" pitchFamily="34" charset="-78"/>
                <a:ea typeface="A RaiMedia-Bold" panose="020B0800040000020004" pitchFamily="34" charset="-78"/>
                <a:cs typeface="A RaiMedia-Bold" panose="020B0800040000020004" pitchFamily="34" charset="-78"/>
              </a:rPr>
              <a:t/>
            </a:r>
            <a:br>
              <a:rPr lang="fa-IR" sz="2167" dirty="0">
                <a:solidFill>
                  <a:schemeClr val="tx1"/>
                </a:solidFill>
                <a:latin typeface="A RaiMedia-Bold" panose="020B0800040000020004" pitchFamily="34" charset="-78"/>
                <a:ea typeface="A RaiMedia-Bold" panose="020B0800040000020004" pitchFamily="34" charset="-78"/>
                <a:cs typeface="A RaiMedia-Bold" panose="020B0800040000020004" pitchFamily="34" charset="-78"/>
              </a:rPr>
            </a:br>
            <a:r>
              <a:rPr lang="fa-IR" sz="2167" dirty="0">
                <a:solidFill>
                  <a:schemeClr val="tx1"/>
                </a:solidFill>
                <a:latin typeface="A RaiMedia-Bold" panose="020B0800040000020004" pitchFamily="34" charset="-78"/>
                <a:ea typeface="A RaiMedia-Bold" panose="020B0800040000020004" pitchFamily="34" charset="-78"/>
                <a:cs typeface="A RaiMedia-Bold" panose="020B0800040000020004" pitchFamily="34" charset="-78"/>
              </a:rPr>
              <a:t>موضوع:</a:t>
            </a:r>
            <a:r>
              <a:rPr lang="en-US" sz="2167" dirty="0">
                <a:solidFill>
                  <a:schemeClr val="tx1"/>
                </a:solidFill>
                <a:latin typeface="A RaiMedia-Bold" panose="020B0800040000020004" pitchFamily="34" charset="-78"/>
                <a:ea typeface="A RaiMedia-Bold" panose="020B0800040000020004" pitchFamily="34" charset="-78"/>
                <a:cs typeface="A RaiMedia-Bold" panose="020B0800040000020004" pitchFamily="34" charset="-78"/>
              </a:rPr>
              <a:t/>
            </a:r>
            <a:br>
              <a:rPr lang="en-US" sz="2167" dirty="0">
                <a:solidFill>
                  <a:schemeClr val="tx1"/>
                </a:solidFill>
                <a:latin typeface="A RaiMedia-Bold" panose="020B0800040000020004" pitchFamily="34" charset="-78"/>
                <a:ea typeface="A RaiMedia-Bold" panose="020B0800040000020004" pitchFamily="34" charset="-78"/>
                <a:cs typeface="A RaiMedia-Bold" panose="020B0800040000020004" pitchFamily="34" charset="-78"/>
              </a:rPr>
            </a:br>
            <a:r>
              <a:rPr lang="fa-IR" sz="2167" dirty="0">
                <a:solidFill>
                  <a:schemeClr val="tx1"/>
                </a:solidFill>
                <a:latin typeface="A RaiMedia-Bold" panose="020B0800040000020004" pitchFamily="34" charset="-78"/>
                <a:ea typeface="A RaiMedia-Bold" panose="020B0800040000020004" pitchFamily="34" charset="-78"/>
                <a:cs typeface="A RaiMedia-Bold" panose="020B0800040000020004" pitchFamily="34" charset="-78"/>
              </a:rPr>
              <a:t>سقف عرشه فولادی</a:t>
            </a:r>
            <a:br>
              <a:rPr lang="fa-IR" sz="2167" dirty="0">
                <a:solidFill>
                  <a:schemeClr val="tx1"/>
                </a:solidFill>
                <a:latin typeface="A RaiMedia-Bold" panose="020B0800040000020004" pitchFamily="34" charset="-78"/>
                <a:ea typeface="A RaiMedia-Bold" panose="020B0800040000020004" pitchFamily="34" charset="-78"/>
                <a:cs typeface="A RaiMedia-Bold" panose="020B0800040000020004" pitchFamily="34" charset="-78"/>
              </a:rPr>
            </a:br>
            <a:r>
              <a:rPr lang="fa-IR" sz="2167" dirty="0">
                <a:solidFill>
                  <a:schemeClr val="tx1"/>
                </a:solidFill>
                <a:latin typeface="A RaiMedia-Bold" panose="020B0800040000020004" pitchFamily="34" charset="-78"/>
                <a:ea typeface="A RaiMedia-Bold" panose="020B0800040000020004" pitchFamily="34" charset="-78"/>
                <a:cs typeface="A RaiMedia-Bold" panose="020B0800040000020004" pitchFamily="34" charset="-78"/>
              </a:rPr>
              <a:t>استاد:</a:t>
            </a:r>
            <a:br>
              <a:rPr lang="fa-IR" sz="2167" dirty="0">
                <a:solidFill>
                  <a:schemeClr val="tx1"/>
                </a:solidFill>
                <a:latin typeface="A RaiMedia-Bold" panose="020B0800040000020004" pitchFamily="34" charset="-78"/>
                <a:ea typeface="A RaiMedia-Bold" panose="020B0800040000020004" pitchFamily="34" charset="-78"/>
                <a:cs typeface="A RaiMedia-Bold" panose="020B0800040000020004" pitchFamily="34" charset="-78"/>
              </a:rPr>
            </a:br>
            <a:r>
              <a:rPr lang="fa-IR" sz="2167" dirty="0">
                <a:solidFill>
                  <a:schemeClr val="tx1"/>
                </a:solidFill>
                <a:latin typeface="A RaiMedia-Bold" panose="020B0800040000020004" pitchFamily="34" charset="-78"/>
                <a:ea typeface="A RaiMedia-Bold" panose="020B0800040000020004" pitchFamily="34" charset="-78"/>
                <a:cs typeface="A RaiMedia-Bold" panose="020B0800040000020004" pitchFamily="34" charset="-78"/>
              </a:rPr>
              <a:t>آقای دکتر مهرداد صدر نشین</a:t>
            </a:r>
            <a:r>
              <a:rPr lang="fa-IR" sz="2167" dirty="0">
                <a:solidFill>
                  <a:schemeClr val="tx1"/>
                </a:solidFill>
                <a:latin typeface="A RaiMedia-Bold" panose="020B0800040000020004" pitchFamily="34" charset="-78"/>
                <a:ea typeface="A RaiMedia-Bold" panose="020B0800040000020004" pitchFamily="34" charset="-78"/>
                <a:cs typeface="A RaiMedia-Bold" panose="020B0800040000020004" pitchFamily="34" charset="-78"/>
              </a:rPr>
              <a:t/>
            </a:r>
            <a:br>
              <a:rPr lang="fa-IR" sz="2167" dirty="0">
                <a:solidFill>
                  <a:schemeClr val="tx1"/>
                </a:solidFill>
                <a:latin typeface="A RaiMedia-Bold" panose="020B0800040000020004" pitchFamily="34" charset="-78"/>
                <a:ea typeface="A RaiMedia-Bold" panose="020B0800040000020004" pitchFamily="34" charset="-78"/>
                <a:cs typeface="A RaiMedia-Bold" panose="020B0800040000020004" pitchFamily="34" charset="-78"/>
              </a:rPr>
            </a:br>
            <a:r>
              <a:rPr lang="fa-IR" sz="2167" dirty="0">
                <a:solidFill>
                  <a:schemeClr val="tx1"/>
                </a:solidFill>
                <a:latin typeface="A RaiMedia-Bold" panose="020B0800040000020004" pitchFamily="34" charset="-78"/>
                <a:ea typeface="A RaiMedia-Bold" panose="020B0800040000020004" pitchFamily="34" charset="-78"/>
                <a:cs typeface="A RaiMedia-Bold" panose="020B0800040000020004" pitchFamily="34" charset="-78"/>
              </a:rPr>
              <a:t>دانشجو:</a:t>
            </a:r>
            <a:br>
              <a:rPr lang="fa-IR" sz="2167" dirty="0">
                <a:solidFill>
                  <a:schemeClr val="tx1"/>
                </a:solidFill>
                <a:latin typeface="A RaiMedia-Bold" panose="020B0800040000020004" pitchFamily="34" charset="-78"/>
                <a:ea typeface="A RaiMedia-Bold" panose="020B0800040000020004" pitchFamily="34" charset="-78"/>
                <a:cs typeface="A RaiMedia-Bold" panose="020B0800040000020004" pitchFamily="34" charset="-78"/>
              </a:rPr>
            </a:br>
            <a:r>
              <a:rPr lang="fa-IR" sz="2167" dirty="0">
                <a:solidFill>
                  <a:schemeClr val="tx1"/>
                </a:solidFill>
                <a:latin typeface="A RaiMedia-Bold" panose="020B0800040000020004" pitchFamily="34" charset="-78"/>
                <a:ea typeface="A RaiMedia-Bold" panose="020B0800040000020004" pitchFamily="34" charset="-78"/>
                <a:cs typeface="A RaiMedia-Bold" panose="020B0800040000020004" pitchFamily="34" charset="-78"/>
              </a:rPr>
              <a:t>حسین علی زارع</a:t>
            </a:r>
            <a:br>
              <a:rPr lang="fa-IR" sz="2167" dirty="0">
                <a:solidFill>
                  <a:schemeClr val="tx1"/>
                </a:solidFill>
                <a:latin typeface="A RaiMedia-Bold" panose="020B0800040000020004" pitchFamily="34" charset="-78"/>
                <a:ea typeface="A RaiMedia-Bold" panose="020B0800040000020004" pitchFamily="34" charset="-78"/>
                <a:cs typeface="A RaiMedia-Bold" panose="020B0800040000020004" pitchFamily="34" charset="-78"/>
              </a:rPr>
            </a:br>
            <a:r>
              <a:rPr lang="fa-IR" sz="2167" dirty="0">
                <a:solidFill>
                  <a:schemeClr val="tx1"/>
                </a:solidFill>
                <a:latin typeface="A RaiMedia-Bold" panose="020B0800040000020004" pitchFamily="34" charset="-78"/>
                <a:ea typeface="A RaiMedia-Bold" panose="020B0800040000020004" pitchFamily="34" charset="-78"/>
                <a:cs typeface="A RaiMedia-Bold" panose="020B0800040000020004" pitchFamily="34" charset="-78"/>
              </a:rPr>
              <a:t>رشته:</a:t>
            </a:r>
            <a:br>
              <a:rPr lang="fa-IR" sz="2167" dirty="0">
                <a:solidFill>
                  <a:schemeClr val="tx1"/>
                </a:solidFill>
                <a:latin typeface="A RaiMedia-Bold" panose="020B0800040000020004" pitchFamily="34" charset="-78"/>
                <a:ea typeface="A RaiMedia-Bold" panose="020B0800040000020004" pitchFamily="34" charset="-78"/>
                <a:cs typeface="A RaiMedia-Bold" panose="020B0800040000020004" pitchFamily="34" charset="-78"/>
              </a:rPr>
            </a:br>
            <a:r>
              <a:rPr lang="fa-IR" sz="2167" dirty="0">
                <a:solidFill>
                  <a:schemeClr val="tx1"/>
                </a:solidFill>
                <a:latin typeface="A RaiMedia-Bold" panose="020B0800040000020004" pitchFamily="34" charset="-78"/>
                <a:ea typeface="A RaiMedia-Bold" panose="020B0800040000020004" pitchFamily="34" charset="-78"/>
                <a:cs typeface="A RaiMedia-Bold" panose="020B0800040000020004" pitchFamily="34" charset="-78"/>
              </a:rPr>
              <a:t>مهندسی اجرایی عمران</a:t>
            </a:r>
            <a:br>
              <a:rPr lang="fa-IR" sz="2167" dirty="0">
                <a:solidFill>
                  <a:schemeClr val="tx1"/>
                </a:solidFill>
                <a:latin typeface="A RaiMedia-Bold" panose="020B0800040000020004" pitchFamily="34" charset="-78"/>
                <a:ea typeface="A RaiMedia-Bold" panose="020B0800040000020004" pitchFamily="34" charset="-78"/>
                <a:cs typeface="A RaiMedia-Bold" panose="020B0800040000020004" pitchFamily="34" charset="-78"/>
              </a:rPr>
            </a:br>
            <a:r>
              <a:rPr lang="fa-IR" sz="2167" dirty="0">
                <a:solidFill>
                  <a:schemeClr val="tx1"/>
                </a:solidFill>
                <a:latin typeface="A RaiMedia-Bold" panose="020B0800040000020004" pitchFamily="34" charset="-78"/>
                <a:ea typeface="A RaiMedia-Bold" panose="020B0800040000020004" pitchFamily="34" charset="-78"/>
                <a:cs typeface="A RaiMedia-Bold" panose="020B0800040000020004" pitchFamily="34" charset="-78"/>
              </a:rPr>
              <a:t/>
            </a:r>
            <a:br>
              <a:rPr lang="fa-IR" sz="2167" dirty="0">
                <a:solidFill>
                  <a:schemeClr val="tx1"/>
                </a:solidFill>
                <a:latin typeface="A RaiMedia-Bold" panose="020B0800040000020004" pitchFamily="34" charset="-78"/>
                <a:ea typeface="A RaiMedia-Bold" panose="020B0800040000020004" pitchFamily="34" charset="-78"/>
                <a:cs typeface="A RaiMedia-Bold" panose="020B0800040000020004" pitchFamily="34" charset="-78"/>
              </a:rPr>
            </a:br>
            <a:r>
              <a:rPr lang="fa-IR" sz="2167" dirty="0">
                <a:solidFill>
                  <a:schemeClr val="tx1"/>
                </a:solidFill>
                <a:latin typeface="A RaiMedia-Bold" panose="020B0800040000020004" pitchFamily="34" charset="-78"/>
                <a:ea typeface="A RaiMedia-Bold" panose="020B0800040000020004" pitchFamily="34" charset="-78"/>
                <a:cs typeface="A RaiMedia-Bold" panose="020B0800040000020004" pitchFamily="34" charset="-78"/>
              </a:rPr>
              <a:t>تاریخ ارائه:</a:t>
            </a:r>
            <a:r>
              <a:rPr lang="en-US" sz="2167" dirty="0">
                <a:solidFill>
                  <a:schemeClr val="tx1"/>
                </a:solidFill>
                <a:latin typeface="A RaiMedia-Bold" panose="020B0800040000020004" pitchFamily="34" charset="-78"/>
                <a:ea typeface="A RaiMedia-Bold" panose="020B0800040000020004" pitchFamily="34" charset="-78"/>
                <a:cs typeface="A RaiMedia-Bold" panose="020B0800040000020004" pitchFamily="34" charset="-78"/>
              </a:rPr>
              <a:t/>
            </a:r>
            <a:br>
              <a:rPr lang="en-US" sz="2167" dirty="0">
                <a:solidFill>
                  <a:schemeClr val="tx1"/>
                </a:solidFill>
                <a:latin typeface="A RaiMedia-Bold" panose="020B0800040000020004" pitchFamily="34" charset="-78"/>
                <a:ea typeface="A RaiMedia-Bold" panose="020B0800040000020004" pitchFamily="34" charset="-78"/>
                <a:cs typeface="A RaiMedia-Bold" panose="020B0800040000020004" pitchFamily="34" charset="-78"/>
              </a:rPr>
            </a:br>
            <a:r>
              <a:rPr lang="fa-IR" sz="1950" dirty="0">
                <a:solidFill>
                  <a:schemeClr val="tx1"/>
                </a:solidFill>
                <a:latin typeface="A RaiMedia-Bold" panose="020B0800040000020004" pitchFamily="34" charset="-78"/>
                <a:ea typeface="A RaiMedia-Bold" panose="020B0800040000020004" pitchFamily="34" charset="-78"/>
                <a:cs typeface="B Fantezy" panose="00000400000000000000" pitchFamily="2" charset="-78"/>
              </a:rPr>
              <a:t>94/8/26</a:t>
            </a:r>
            <a:r>
              <a:rPr lang="fa-IR" sz="2167" dirty="0">
                <a:solidFill>
                  <a:schemeClr val="tx1"/>
                </a:solidFill>
                <a:latin typeface="A RaiMedia-Bold" panose="020B0800040000020004" pitchFamily="34" charset="-78"/>
                <a:ea typeface="A RaiMedia-Bold" panose="020B0800040000020004" pitchFamily="34" charset="-78"/>
                <a:cs typeface="A RaiMedia-Bold" panose="020B0800040000020004" pitchFamily="34" charset="-78"/>
              </a:rPr>
              <a:t/>
            </a:r>
            <a:br>
              <a:rPr lang="fa-IR" sz="2167" dirty="0">
                <a:solidFill>
                  <a:schemeClr val="tx1"/>
                </a:solidFill>
                <a:latin typeface="A RaiMedia-Bold" panose="020B0800040000020004" pitchFamily="34" charset="-78"/>
                <a:ea typeface="A RaiMedia-Bold" panose="020B0800040000020004" pitchFamily="34" charset="-78"/>
                <a:cs typeface="A RaiMedia-Bold" panose="020B0800040000020004" pitchFamily="34" charset="-78"/>
              </a:rPr>
            </a:br>
            <a:endParaRPr lang="en-US" sz="2167" dirty="0">
              <a:solidFill>
                <a:schemeClr val="tx1"/>
              </a:solidFill>
              <a:latin typeface="A RaiMedia-Bold" panose="020B0800040000020004" pitchFamily="34" charset="-78"/>
              <a:ea typeface="A RaiMedia-Bold" panose="020B0800040000020004" pitchFamily="34" charset="-78"/>
              <a:cs typeface="A RaiMedia-Bold" panose="020B0800040000020004" pitchFamily="34" charset="-78"/>
            </a:endParaRPr>
          </a:p>
        </p:txBody>
      </p:sp>
      <p:pic>
        <p:nvPicPr>
          <p:cNvPr id="8" name="Picture 7"/>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4238943" y="1394767"/>
            <a:ext cx="850265" cy="990318"/>
          </a:xfrm>
          <a:prstGeom prst="rect">
            <a:avLst/>
          </a:prstGeom>
        </p:spPr>
      </p:pic>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500" y="292100"/>
            <a:ext cx="3549650" cy="2889250"/>
          </a:xfrm>
        </p:spPr>
        <p:txBody>
          <a:bodyPr>
            <a:normAutofit/>
          </a:bodyPr>
          <a:lstStyle/>
          <a:p>
            <a:pPr algn="r"/>
            <a:r>
              <a:rPr lang="ar-SA" b="1" dirty="0" smtClean="0"/>
              <a:t>الف) ورق فولادی </a:t>
            </a:r>
            <a:r>
              <a:rPr lang="en-US" dirty="0" smtClean="0"/>
              <a:t/>
            </a:r>
            <a:br>
              <a:rPr lang="en-US" dirty="0" smtClean="0"/>
            </a:br>
            <a:r>
              <a:rPr lang="ar-SA" b="1" dirty="0" smtClean="0"/>
              <a:t>   ب) برشگیر</a:t>
            </a:r>
            <a:r>
              <a:rPr lang="en-US" dirty="0" smtClean="0"/>
              <a:t/>
            </a:r>
            <a:br>
              <a:rPr lang="en-US" dirty="0" smtClean="0"/>
            </a:br>
            <a:r>
              <a:rPr lang="ar-SA" b="1" dirty="0" smtClean="0"/>
              <a:t>  ج) آرماتور </a:t>
            </a:r>
            <a:r>
              <a:rPr lang="en-US" dirty="0" smtClean="0"/>
              <a:t/>
            </a:r>
            <a:br>
              <a:rPr lang="en-US" dirty="0" smtClean="0"/>
            </a:br>
            <a:r>
              <a:rPr lang="ar-SA" b="1" dirty="0" smtClean="0"/>
              <a:t>   د) بتن</a:t>
            </a:r>
            <a:r>
              <a:rPr lang="en-US" dirty="0" smtClean="0"/>
              <a:t/>
            </a:r>
            <a:br>
              <a:rPr lang="en-US" dirty="0" smtClean="0"/>
            </a:br>
            <a:endParaRPr lang="en-US" dirty="0"/>
          </a:p>
        </p:txBody>
      </p:sp>
      <p:pic>
        <p:nvPicPr>
          <p:cNvPr id="5" name="Picture 4" descr="http://memarinews.com/Image/News/saghf%202.jpg"/>
          <p:cNvPicPr/>
          <p:nvPr/>
        </p:nvPicPr>
        <p:blipFill>
          <a:blip r:embed="rId2" cstate="print"/>
          <a:srcRect/>
          <a:stretch>
            <a:fillRect/>
          </a:stretch>
        </p:blipFill>
        <p:spPr bwMode="auto">
          <a:xfrm>
            <a:off x="908050" y="622300"/>
            <a:ext cx="5530850" cy="56959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73800" y="539751"/>
            <a:ext cx="2691700" cy="492443"/>
          </a:xfrm>
          <a:prstGeom prst="rect">
            <a:avLst/>
          </a:prstGeom>
        </p:spPr>
        <p:txBody>
          <a:bodyPr wrap="square">
            <a:spAutoFit/>
          </a:bodyPr>
          <a:lstStyle/>
          <a:p>
            <a:r>
              <a:rPr lang="ar-SA" sz="2600" b="1" dirty="0">
                <a:solidFill>
                  <a:schemeClr val="accent1">
                    <a:lumMod val="75000"/>
                  </a:schemeClr>
                </a:solidFill>
              </a:rPr>
              <a:t>ورق فولادی</a:t>
            </a:r>
            <a:r>
              <a:rPr lang="ar-SA" sz="1950" b="1" dirty="0">
                <a:solidFill>
                  <a:schemeClr val="accent1">
                    <a:lumMod val="75000"/>
                  </a:schemeClr>
                </a:solidFill>
              </a:rPr>
              <a:t> </a:t>
            </a:r>
            <a:endParaRPr lang="en-US" sz="1950" dirty="0"/>
          </a:p>
        </p:txBody>
      </p:sp>
      <p:pic>
        <p:nvPicPr>
          <p:cNvPr id="3" name="Content Placeholder 2"/>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101096" y="1695450"/>
            <a:ext cx="6878308" cy="4580953"/>
          </a:xfrm>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050" y="44450"/>
            <a:ext cx="8089900" cy="6389026"/>
          </a:xfrm>
        </p:spPr>
        <p:txBody>
          <a:bodyPr>
            <a:noAutofit/>
          </a:bodyPr>
          <a:lstStyle/>
          <a:p>
            <a:pPr algn="justLow" rtl="1"/>
            <a:r>
              <a:rPr lang="ar-SA" sz="2167" b="1" dirty="0"/>
              <a:t> </a:t>
            </a:r>
            <a:r>
              <a:rPr lang="en-US" sz="2167" dirty="0"/>
              <a:t/>
            </a:r>
            <a:br>
              <a:rPr lang="en-US" sz="2167" dirty="0"/>
            </a:br>
            <a:r>
              <a:rPr lang="ar-SA" sz="2167" b="1" dirty="0">
                <a:solidFill>
                  <a:schemeClr val="accent1">
                    <a:lumMod val="75000"/>
                  </a:schemeClr>
                </a:solidFill>
              </a:rPr>
              <a:t>الف) ورق فولادی (</a:t>
            </a:r>
            <a:r>
              <a:rPr lang="en-US" sz="2167" b="1" dirty="0">
                <a:solidFill>
                  <a:schemeClr val="accent1">
                    <a:lumMod val="75000"/>
                  </a:schemeClr>
                </a:solidFill>
              </a:rPr>
              <a:t>Steel Sheet</a:t>
            </a:r>
            <a:r>
              <a:rPr lang="ar-SA" sz="2167" b="1" dirty="0">
                <a:solidFill>
                  <a:schemeClr val="accent1">
                    <a:lumMod val="75000"/>
                  </a:schemeClr>
                </a:solidFill>
              </a:rPr>
              <a:t>)</a:t>
            </a:r>
            <a:r>
              <a:rPr lang="fa-IR" sz="2167" b="1" dirty="0">
                <a:solidFill>
                  <a:schemeClr val="accent1">
                    <a:lumMod val="75000"/>
                  </a:schemeClr>
                </a:solidFill>
              </a:rPr>
              <a:t>	</a:t>
            </a:r>
            <a:br>
              <a:rPr lang="fa-IR" sz="2167" b="1" dirty="0">
                <a:solidFill>
                  <a:schemeClr val="accent1">
                    <a:lumMod val="75000"/>
                  </a:schemeClr>
                </a:solidFill>
              </a:rPr>
            </a:br>
            <a:r>
              <a:rPr lang="en-US" sz="2167" dirty="0"/>
              <a:t/>
            </a:r>
            <a:br>
              <a:rPr lang="en-US" sz="2167" dirty="0"/>
            </a:br>
            <a:r>
              <a:rPr lang="ar-SA" sz="2167" dirty="0">
                <a:solidFill>
                  <a:schemeClr val="tx1"/>
                </a:solidFill>
              </a:rPr>
              <a:t>ورق فولادی شاخص‌ترین مصالح این نوع سقف می‌باشد که برای ساخت آن ورق فولادی گالوانیزه  (هر دو طرف) با ضخامت‌های</a:t>
            </a:r>
            <a:r>
              <a:rPr lang="fa-IR" sz="2167" dirty="0">
                <a:solidFill>
                  <a:schemeClr val="tx1"/>
                </a:solidFill>
              </a:rPr>
              <a:t> </a:t>
            </a:r>
            <a:r>
              <a:rPr lang="ar-SA" sz="2167" dirty="0">
                <a:solidFill>
                  <a:schemeClr val="tx1"/>
                </a:solidFill>
              </a:rPr>
              <a:t> </a:t>
            </a:r>
            <a:r>
              <a:rPr lang="fa-IR" sz="2600" dirty="0">
                <a:solidFill>
                  <a:schemeClr val="tx1"/>
                </a:solidFill>
                <a:cs typeface="B Badr" panose="00000400000000000000" pitchFamily="2" charset="-78"/>
              </a:rPr>
              <a:t>2/1</a:t>
            </a:r>
            <a:r>
              <a:rPr lang="fa-IR" sz="2167" dirty="0">
                <a:solidFill>
                  <a:schemeClr val="tx1"/>
                </a:solidFill>
              </a:rPr>
              <a:t> </a:t>
            </a:r>
            <a:r>
              <a:rPr lang="ar-SA" sz="2167" dirty="0">
                <a:solidFill>
                  <a:schemeClr val="tx1"/>
                </a:solidFill>
              </a:rPr>
              <a:t> </a:t>
            </a:r>
            <a:r>
              <a:rPr lang="ar-SA" sz="2600" dirty="0">
                <a:solidFill>
                  <a:schemeClr val="tx1"/>
                </a:solidFill>
                <a:cs typeface="B Badr" panose="00000400000000000000" pitchFamily="2" charset="-78"/>
              </a:rPr>
              <a:t>تا </a:t>
            </a:r>
            <a:r>
              <a:rPr lang="fa-IR" sz="2600" dirty="0">
                <a:solidFill>
                  <a:schemeClr val="tx1"/>
                </a:solidFill>
                <a:cs typeface="B Badr" panose="00000400000000000000" pitchFamily="2" charset="-78"/>
              </a:rPr>
              <a:t>8</a:t>
            </a:r>
            <a:r>
              <a:rPr lang="fa-IR" sz="2167" dirty="0">
                <a:solidFill>
                  <a:schemeClr val="tx1"/>
                </a:solidFill>
              </a:rPr>
              <a:t> </a:t>
            </a:r>
            <a:r>
              <a:rPr lang="ar-SA" sz="2167" dirty="0">
                <a:solidFill>
                  <a:schemeClr val="tx1"/>
                </a:solidFill>
              </a:rPr>
              <a:t> میلیمتر را به وسیله دستگاه‌های  </a:t>
            </a:r>
            <a:r>
              <a:rPr lang="en-US" sz="2167" dirty="0" err="1">
                <a:solidFill>
                  <a:schemeClr val="tx1"/>
                </a:solidFill>
              </a:rPr>
              <a:t>Rol</a:t>
            </a:r>
            <a:r>
              <a:rPr lang="en-US" sz="2167" dirty="0">
                <a:solidFill>
                  <a:schemeClr val="tx1"/>
                </a:solidFill>
              </a:rPr>
              <a:t> Forming</a:t>
            </a:r>
            <a:r>
              <a:rPr lang="ar-SA" sz="2167" dirty="0">
                <a:solidFill>
                  <a:schemeClr val="tx1"/>
                </a:solidFill>
              </a:rPr>
              <a:t> به روش نورد سرد (</a:t>
            </a:r>
            <a:r>
              <a:rPr lang="en-US" sz="2167" dirty="0">
                <a:solidFill>
                  <a:schemeClr val="tx1"/>
                </a:solidFill>
              </a:rPr>
              <a:t>Cold Forming</a:t>
            </a:r>
            <a:r>
              <a:rPr lang="ar-SA" sz="2167" dirty="0">
                <a:solidFill>
                  <a:schemeClr val="tx1"/>
                </a:solidFill>
              </a:rPr>
              <a:t>) به حالت موجدار شکل دهی می‌کنند به صورتی که در مقطع ورق حاصله هر موج به شکل یک ذوزنقه دیده می‌شود. برای محاسبه مشخصات هندسی مقطع می‌بایست از ضخامت پوشش گالوانیزه (</a:t>
            </a:r>
            <a:r>
              <a:rPr lang="en-US" sz="2167" dirty="0">
                <a:solidFill>
                  <a:schemeClr val="tx1"/>
                </a:solidFill>
              </a:rPr>
              <a:t>Zinc Coating</a:t>
            </a:r>
            <a:r>
              <a:rPr lang="ar-SA" sz="2167" dirty="0">
                <a:solidFill>
                  <a:schemeClr val="tx1"/>
                </a:solidFill>
              </a:rPr>
              <a:t>) صرف نظر نمود ارتفاع ذوزنقه‌ها (عمق کنگره) حداکثر </a:t>
            </a:r>
            <a:r>
              <a:rPr lang="fa-IR" sz="2167" dirty="0">
                <a:solidFill>
                  <a:schemeClr val="tx1"/>
                </a:solidFill>
              </a:rPr>
              <a:t>۷۵</a:t>
            </a:r>
            <a:r>
              <a:rPr lang="ar-SA" sz="2167" dirty="0">
                <a:solidFill>
                  <a:schemeClr val="tx1"/>
                </a:solidFill>
              </a:rPr>
              <a:t> میلیمتر می‌باشد همچنین</a:t>
            </a:r>
            <a:r>
              <a:rPr lang="fa-IR" sz="2167" dirty="0">
                <a:solidFill>
                  <a:schemeClr val="tx1"/>
                </a:solidFill>
              </a:rPr>
              <a:t> ضخامت بتون روی کنگره ها از </a:t>
            </a:r>
            <a:r>
              <a:rPr lang="fa-IR" sz="2600" dirty="0">
                <a:solidFill>
                  <a:schemeClr val="tx1"/>
                </a:solidFill>
                <a:cs typeface="B Badr" panose="00000400000000000000" pitchFamily="2" charset="-78"/>
              </a:rPr>
              <a:t>50</a:t>
            </a:r>
            <a:r>
              <a:rPr lang="fa-IR" sz="2167" dirty="0">
                <a:solidFill>
                  <a:schemeClr val="tx1"/>
                </a:solidFill>
              </a:rPr>
              <a:t> میلیمتر کمترنباشد.</a:t>
            </a:r>
            <a:r>
              <a:rPr lang="en-US" sz="2167" dirty="0">
                <a:solidFill>
                  <a:schemeClr val="tx1"/>
                </a:solidFill>
              </a:rPr>
              <a:t/>
            </a:r>
            <a:br>
              <a:rPr lang="en-US" sz="2167" dirty="0">
                <a:solidFill>
                  <a:schemeClr val="tx1"/>
                </a:solidFill>
              </a:rPr>
            </a:br>
            <a:r>
              <a:rPr lang="ar-SA" sz="2167" dirty="0">
                <a:solidFill>
                  <a:schemeClr val="tx1"/>
                </a:solidFill>
              </a:rPr>
              <a:t>ضمن رعایت ضوابط موجود برای این ورق‌ها می‌توان آنها را برای کاربری‌های مختلف به حالت‌های خاصی از ذوزنقه شکل داد تا به قابلیت‌های جدیدی دست یا</a:t>
            </a:r>
            <a:r>
              <a:rPr lang="fa-IR" sz="2167" dirty="0">
                <a:solidFill>
                  <a:schemeClr val="tx1"/>
                </a:solidFill>
              </a:rPr>
              <a:t>فت</a:t>
            </a:r>
            <a:r>
              <a:rPr lang="ar-SA" sz="2167" dirty="0">
                <a:solidFill>
                  <a:schemeClr val="tx1"/>
                </a:solidFill>
              </a:rPr>
              <a:t>. این ورق‌ها می‌بایست در جان خود (قسمت شیبدار ورق) دارای فرورفتگی‌ها و برجستگی‌هایی باشند تا درگیری (</a:t>
            </a:r>
            <a:r>
              <a:rPr lang="en-US" sz="2167" dirty="0">
                <a:solidFill>
                  <a:schemeClr val="tx1"/>
                </a:solidFill>
              </a:rPr>
              <a:t>Interlock</a:t>
            </a:r>
            <a:r>
              <a:rPr lang="ar-SA" sz="2167" dirty="0">
                <a:solidFill>
                  <a:schemeClr val="tx1"/>
                </a:solidFill>
              </a:rPr>
              <a:t>) بین فولاد و بتن را ایجاد نمایند. در طی مراحل بارگیری، حمل و دپوی این ورق‌ها می‌بایست دقت لازم برای جلوگیری از تغییر شکل (</a:t>
            </a:r>
            <a:r>
              <a:rPr lang="en-US" sz="2167" dirty="0">
                <a:solidFill>
                  <a:schemeClr val="tx1"/>
                </a:solidFill>
              </a:rPr>
              <a:t>Deformation</a:t>
            </a:r>
            <a:r>
              <a:rPr lang="ar-SA" sz="2167" dirty="0">
                <a:solidFill>
                  <a:schemeClr val="tx1"/>
                </a:solidFill>
              </a:rPr>
              <a:t>) آنها صورت گیرد</a:t>
            </a:r>
            <a:r>
              <a:rPr lang="fa-IR" sz="2167" dirty="0">
                <a:solidFill>
                  <a:schemeClr val="tx1"/>
                </a:solidFill>
              </a:rPr>
              <a:t>.	</a:t>
            </a:r>
            <a:r>
              <a:rPr lang="fa-IR" sz="2167" dirty="0"/>
              <a:t>				</a:t>
            </a:r>
            <a:r>
              <a:rPr lang="en-US" sz="2167" dirty="0"/>
              <a:t/>
            </a:r>
            <a:br>
              <a:rPr lang="en-US" sz="2167" dirty="0"/>
            </a:br>
            <a:endParaRPr lang="en-US" sz="2167"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ud Shear Connector"/>
          <p:cNvPicPr>
            <a:picLocks noGrp="1"/>
          </p:cNvPicPr>
          <p:nvPr>
            <p:ph sz="quarter" idx="1"/>
          </p:nvPr>
        </p:nvPicPr>
        <p:blipFill>
          <a:blip r:embed="rId2" cstate="print"/>
          <a:srcRect/>
          <a:stretch>
            <a:fillRect/>
          </a:stretch>
        </p:blipFill>
        <p:spPr bwMode="auto">
          <a:xfrm>
            <a:off x="1733550" y="374650"/>
            <a:ext cx="5530850" cy="5859330"/>
          </a:xfrm>
          <a:prstGeom prst="rect">
            <a:avLst/>
          </a:prstGeom>
          <a:noFill/>
          <a:ln w="9525">
            <a:noFill/>
            <a:miter lim="800000"/>
            <a:headEnd/>
            <a:tailEnd/>
          </a:ln>
        </p:spPr>
      </p:pic>
      <p:sp>
        <p:nvSpPr>
          <p:cNvPr id="5" name="Rectangle 4"/>
          <p:cNvSpPr/>
          <p:nvPr/>
        </p:nvSpPr>
        <p:spPr>
          <a:xfrm>
            <a:off x="6273800" y="457201"/>
            <a:ext cx="2380727" cy="625877"/>
          </a:xfrm>
          <a:prstGeom prst="rect">
            <a:avLst/>
          </a:prstGeom>
        </p:spPr>
        <p:txBody>
          <a:bodyPr wrap="square">
            <a:spAutoFit/>
          </a:bodyPr>
          <a:lstStyle/>
          <a:p>
            <a:r>
              <a:rPr lang="ar-SA" sz="1950" b="1" dirty="0">
                <a:solidFill>
                  <a:schemeClr val="accent1">
                    <a:lumMod val="75000"/>
                  </a:schemeClr>
                </a:solidFill>
              </a:rPr>
              <a:t> </a:t>
            </a:r>
            <a:r>
              <a:rPr lang="ar-SA" sz="3467" b="1" dirty="0">
                <a:solidFill>
                  <a:schemeClr val="accent1">
                    <a:lumMod val="75000"/>
                  </a:schemeClr>
                </a:solidFill>
              </a:rPr>
              <a:t>برشگیر </a:t>
            </a:r>
            <a:endParaRPr lang="en-US" sz="3467"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50" y="-274661"/>
            <a:ext cx="8585200" cy="6389026"/>
          </a:xfrm>
        </p:spPr>
        <p:txBody>
          <a:bodyPr>
            <a:normAutofit/>
          </a:bodyPr>
          <a:lstStyle/>
          <a:p>
            <a:pPr algn="r" rtl="1"/>
            <a:r>
              <a:rPr lang="en-US" sz="2383" dirty="0"/>
              <a:t> </a:t>
            </a:r>
            <a:br>
              <a:rPr lang="en-US" sz="2383" dirty="0"/>
            </a:br>
            <a:r>
              <a:rPr lang="ar-SA" sz="2383" b="1" dirty="0">
                <a:solidFill>
                  <a:schemeClr val="accent1">
                    <a:lumMod val="75000"/>
                  </a:schemeClr>
                </a:solidFill>
              </a:rPr>
              <a:t>ب) برشگیر (</a:t>
            </a:r>
            <a:r>
              <a:rPr lang="en-US" sz="2383" b="1" dirty="0">
                <a:solidFill>
                  <a:schemeClr val="accent1">
                    <a:lumMod val="75000"/>
                  </a:schemeClr>
                </a:solidFill>
              </a:rPr>
              <a:t>Stud Shear Connector</a:t>
            </a:r>
            <a:r>
              <a:rPr lang="ar-SA" sz="2383" b="1" dirty="0">
                <a:solidFill>
                  <a:schemeClr val="accent1">
                    <a:lumMod val="75000"/>
                  </a:schemeClr>
                </a:solidFill>
              </a:rPr>
              <a:t>) </a:t>
            </a:r>
            <a:r>
              <a:rPr lang="en-US" sz="2383" dirty="0"/>
              <a:t/>
            </a:r>
            <a:br>
              <a:rPr lang="en-US" sz="2383" dirty="0"/>
            </a:br>
            <a:r>
              <a:rPr lang="ar-SA" sz="2383" b="1" dirty="0">
                <a:solidFill>
                  <a:schemeClr val="tx1"/>
                </a:solidFill>
              </a:rPr>
              <a:t> </a:t>
            </a:r>
            <a:r>
              <a:rPr lang="ar-SA" sz="2383" dirty="0">
                <a:solidFill>
                  <a:schemeClr val="tx1"/>
                </a:solidFill>
              </a:rPr>
              <a:t>برشگیرها یا گل میخ‌های خاصی که در این نوع سقف استفاده می‌شود به جهت نوع مصالح و روش خاص اجرا، یکی دیگر</a:t>
            </a:r>
            <a:r>
              <a:rPr lang="fa-IR" sz="2383" dirty="0">
                <a:solidFill>
                  <a:schemeClr val="tx1"/>
                </a:solidFill>
              </a:rPr>
              <a:t>از</a:t>
            </a:r>
            <a:r>
              <a:rPr lang="ar-SA" sz="2383" dirty="0">
                <a:solidFill>
                  <a:schemeClr val="tx1"/>
                </a:solidFill>
              </a:rPr>
              <a:t> نقاط قوت این نوع سقف محسوب می‌شود. قطر این برشگیرها حداکثر </a:t>
            </a:r>
            <a:r>
              <a:rPr lang="fa-IR" sz="2383" dirty="0">
                <a:solidFill>
                  <a:schemeClr val="tx1"/>
                </a:solidFill>
              </a:rPr>
              <a:t>۲۰</a:t>
            </a:r>
            <a:r>
              <a:rPr lang="ar-SA" sz="2383" dirty="0">
                <a:solidFill>
                  <a:schemeClr val="tx1"/>
                </a:solidFill>
              </a:rPr>
              <a:t> میلیمتر و ارتفاع آنها بسته به شکل ورق فولادی متغییر می‌باشد و در نهایت حداقل ارتفاع گل میخ بعد از نصب که از بالای ورق زوزنقه‌ای اندازه‌گیری می‌شود نباید کمتر از </a:t>
            </a:r>
            <a:r>
              <a:rPr lang="fa-IR" sz="2383" dirty="0">
                <a:solidFill>
                  <a:schemeClr val="tx1"/>
                </a:solidFill>
              </a:rPr>
              <a:t>۴۰</a:t>
            </a:r>
            <a:r>
              <a:rPr lang="ar-SA" sz="2383" dirty="0">
                <a:solidFill>
                  <a:schemeClr val="tx1"/>
                </a:solidFill>
              </a:rPr>
              <a:t> میلیمتر باشد. این گل میخ‌ها به وسیله دستگاه جوش قوس الکتریکی خاصی که </a:t>
            </a:r>
            <a:r>
              <a:rPr lang="en-US" sz="2383" dirty="0">
                <a:solidFill>
                  <a:schemeClr val="tx1"/>
                </a:solidFill>
              </a:rPr>
              <a:t>Stud Welder</a:t>
            </a:r>
            <a:r>
              <a:rPr lang="ar-SA" sz="2383" dirty="0">
                <a:solidFill>
                  <a:schemeClr val="tx1"/>
                </a:solidFill>
              </a:rPr>
              <a:t> خوانده می‌شود به بال تیرهای سازه‌ای جوش می‌شود. این فرآیند جوشکاری می‌تواند هم به صورت مستقیم روی بال تیر سازه‌ای انجام گیرد (</a:t>
            </a:r>
            <a:r>
              <a:rPr lang="en-US" sz="2383" dirty="0">
                <a:solidFill>
                  <a:schemeClr val="tx1"/>
                </a:solidFill>
              </a:rPr>
              <a:t>Direct Attach Welding</a:t>
            </a:r>
            <a:r>
              <a:rPr lang="ar-SA" sz="2383" dirty="0">
                <a:solidFill>
                  <a:schemeClr val="tx1"/>
                </a:solidFill>
              </a:rPr>
              <a:t>) و هم از روی ورق فولادی انجام گیرد (</a:t>
            </a:r>
            <a:r>
              <a:rPr lang="en-US" sz="2383" dirty="0">
                <a:solidFill>
                  <a:schemeClr val="tx1"/>
                </a:solidFill>
              </a:rPr>
              <a:t>Through the Sheet Welding</a:t>
            </a:r>
            <a:r>
              <a:rPr lang="ar-SA" sz="2383" dirty="0">
                <a:solidFill>
                  <a:schemeClr val="tx1"/>
                </a:solidFill>
              </a:rPr>
              <a:t>) قبل از قرارگیری گل میخ یک حلقه سرامیکی در محل جوش قرارمی‌گیرد تا از حوضچه مذاب ایجاد شده در لحظه ایجاد قوس الکتریکی محافظت نماید</a:t>
            </a:r>
            <a:r>
              <a:rPr lang="fa-IR" sz="2383" dirty="0">
                <a:solidFill>
                  <a:schemeClr val="tx1"/>
                </a:solidFill>
              </a:rPr>
              <a:t>.</a:t>
            </a:r>
            <a:r>
              <a:rPr lang="en-US" sz="2383" dirty="0"/>
              <a:t/>
            </a:r>
            <a:br>
              <a:rPr lang="en-US" sz="2383" dirty="0"/>
            </a:br>
            <a:endParaRPr lang="en-US" sz="2383"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467" b="1" dirty="0">
                <a:solidFill>
                  <a:schemeClr val="accent1">
                    <a:lumMod val="75000"/>
                  </a:schemeClr>
                </a:solidFill>
              </a:rPr>
              <a:t>آرماتور</a:t>
            </a:r>
            <a:endParaRPr lang="en-US" dirty="0"/>
          </a:p>
        </p:txBody>
      </p:sp>
      <p:pic>
        <p:nvPicPr>
          <p:cNvPr id="4" name="Content Placeholder 3" descr="http://bornaista.com/wp-content/themes/BornaIsta/lib/scripts/timthumb.php?h=188&amp;w=250&amp;zc=0&amp;src=http://bornaista.com/wp-content/uploads/2011/11/11.jpg"/>
          <p:cNvPicPr>
            <a:picLocks noGrp="1"/>
          </p:cNvPicPr>
          <p:nvPr>
            <p:ph sz="quarter" idx="1"/>
          </p:nvPr>
        </p:nvPicPr>
        <p:blipFill>
          <a:blip r:embed="rId2" cstate="print"/>
          <a:srcRect/>
          <a:stretch>
            <a:fillRect/>
          </a:stretch>
        </p:blipFill>
        <p:spPr bwMode="auto">
          <a:xfrm>
            <a:off x="1073150" y="1778000"/>
            <a:ext cx="5861050" cy="42926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1774"/>
            <a:ext cx="8089900" cy="6223926"/>
          </a:xfrm>
        </p:spPr>
        <p:txBody>
          <a:bodyPr>
            <a:normAutofit/>
          </a:bodyPr>
          <a:lstStyle/>
          <a:p>
            <a:pPr algn="r" rtl="1"/>
            <a:r>
              <a:rPr lang="ar-SA" sz="2383" dirty="0"/>
              <a:t/>
            </a:r>
            <a:br>
              <a:rPr lang="ar-SA" sz="2383" dirty="0"/>
            </a:br>
            <a:r>
              <a:rPr lang="en-US" sz="2383" dirty="0"/>
              <a:t/>
            </a:r>
            <a:br>
              <a:rPr lang="en-US" sz="2383" dirty="0"/>
            </a:br>
            <a:r>
              <a:rPr lang="ar-SA" sz="2383" b="1" dirty="0"/>
              <a:t> </a:t>
            </a:r>
            <a:r>
              <a:rPr lang="ar-SA" sz="2383" b="1" dirty="0">
                <a:solidFill>
                  <a:schemeClr val="accent1">
                    <a:lumMod val="75000"/>
                  </a:schemeClr>
                </a:solidFill>
              </a:rPr>
              <a:t>ج) آرماتور</a:t>
            </a:r>
            <a:r>
              <a:rPr lang="ar-SA" sz="2383" dirty="0">
                <a:solidFill>
                  <a:schemeClr val="accent1">
                    <a:lumMod val="75000"/>
                  </a:schemeClr>
                </a:solidFill>
              </a:rPr>
              <a:t> </a:t>
            </a:r>
            <a:r>
              <a:rPr lang="en-US" sz="2383" b="1" dirty="0">
                <a:solidFill>
                  <a:schemeClr val="accent1">
                    <a:lumMod val="75000"/>
                  </a:schemeClr>
                </a:solidFill>
              </a:rPr>
              <a:t>(Reinforcement)</a:t>
            </a:r>
            <a:r>
              <a:rPr lang="en-US" sz="2383" b="1" dirty="0"/>
              <a:t> </a:t>
            </a:r>
            <a:r>
              <a:rPr lang="en-US" sz="2383" dirty="0"/>
              <a:t/>
            </a:r>
            <a:br>
              <a:rPr lang="en-US" sz="2383" dirty="0"/>
            </a:br>
            <a:r>
              <a:rPr lang="ar-SA" sz="2383" dirty="0">
                <a:solidFill>
                  <a:schemeClr val="tx1"/>
                </a:solidFill>
              </a:rPr>
              <a:t>آرماتوربندی در چهار مورد زیر می‌بایست اجرا گردد:</a:t>
            </a:r>
            <a:r>
              <a:rPr lang="en-US" sz="2383" dirty="0">
                <a:solidFill>
                  <a:schemeClr val="tx1"/>
                </a:solidFill>
              </a:rPr>
              <a:t/>
            </a:r>
            <a:br>
              <a:rPr lang="en-US" sz="2383" dirty="0">
                <a:solidFill>
                  <a:schemeClr val="tx1"/>
                </a:solidFill>
              </a:rPr>
            </a:br>
            <a:r>
              <a:rPr lang="fa-IR" sz="2383" dirty="0">
                <a:solidFill>
                  <a:schemeClr val="tx1"/>
                </a:solidFill>
              </a:rPr>
              <a:t>۱-   </a:t>
            </a:r>
            <a:r>
              <a:rPr lang="ar-SA" sz="2383" dirty="0">
                <a:solidFill>
                  <a:schemeClr val="tx1"/>
                </a:solidFill>
              </a:rPr>
              <a:t>مقاومت در برابر لنگر منفی در دهانه‌های ممتد و کنسول ها</a:t>
            </a:r>
            <a:r>
              <a:rPr lang="en-US" sz="2383" dirty="0">
                <a:solidFill>
                  <a:schemeClr val="tx1"/>
                </a:solidFill>
              </a:rPr>
              <a:t/>
            </a:r>
            <a:br>
              <a:rPr lang="en-US" sz="2383" dirty="0">
                <a:solidFill>
                  <a:schemeClr val="tx1"/>
                </a:solidFill>
              </a:rPr>
            </a:br>
            <a:r>
              <a:rPr lang="fa-IR" sz="2383" dirty="0">
                <a:solidFill>
                  <a:schemeClr val="tx1"/>
                </a:solidFill>
              </a:rPr>
              <a:t>۲-   </a:t>
            </a:r>
            <a:r>
              <a:rPr lang="ar-SA" sz="2383" dirty="0">
                <a:solidFill>
                  <a:schemeClr val="tx1"/>
                </a:solidFill>
              </a:rPr>
              <a:t>بارهای متمرکز یا بازشوها</a:t>
            </a:r>
            <a:r>
              <a:rPr lang="en-US" sz="2383" dirty="0">
                <a:solidFill>
                  <a:schemeClr val="tx1"/>
                </a:solidFill>
              </a:rPr>
              <a:t/>
            </a:r>
            <a:br>
              <a:rPr lang="en-US" sz="2383" dirty="0">
                <a:solidFill>
                  <a:schemeClr val="tx1"/>
                </a:solidFill>
              </a:rPr>
            </a:br>
            <a:r>
              <a:rPr lang="fa-IR" sz="2383" dirty="0">
                <a:solidFill>
                  <a:schemeClr val="tx1"/>
                </a:solidFill>
              </a:rPr>
              <a:t>۳-   </a:t>
            </a:r>
            <a:r>
              <a:rPr lang="ar-SA" sz="2383" dirty="0">
                <a:solidFill>
                  <a:schemeClr val="tx1"/>
                </a:solidFill>
              </a:rPr>
              <a:t>آرماتور حرارتی	</a:t>
            </a:r>
            <a:r>
              <a:rPr lang="en-US" sz="2383" dirty="0">
                <a:solidFill>
                  <a:schemeClr val="tx1"/>
                </a:solidFill>
              </a:rPr>
              <a:t/>
            </a:r>
            <a:br>
              <a:rPr lang="en-US" sz="2383" dirty="0">
                <a:solidFill>
                  <a:schemeClr val="tx1"/>
                </a:solidFill>
              </a:rPr>
            </a:br>
            <a:r>
              <a:rPr lang="fa-IR" sz="2383" dirty="0">
                <a:solidFill>
                  <a:schemeClr val="tx1"/>
                </a:solidFill>
              </a:rPr>
              <a:t>۴-   </a:t>
            </a:r>
            <a:r>
              <a:rPr lang="ar-SA" sz="2383" dirty="0">
                <a:solidFill>
                  <a:schemeClr val="tx1"/>
                </a:solidFill>
              </a:rPr>
              <a:t>مقاومت در برابر لنگر مثبت در صورتی که از عملکرد کششی ورق فولادی صرف‌نظر شود.</a:t>
            </a:r>
            <a:r>
              <a:rPr lang="en-US" sz="2383" dirty="0">
                <a:solidFill>
                  <a:schemeClr val="tx1"/>
                </a:solidFill>
              </a:rPr>
              <a:t/>
            </a:r>
            <a:br>
              <a:rPr lang="en-US" sz="2383" dirty="0">
                <a:solidFill>
                  <a:schemeClr val="tx1"/>
                </a:solidFill>
              </a:rPr>
            </a:br>
            <a:r>
              <a:rPr lang="ar-SA" sz="2383" dirty="0">
                <a:solidFill>
                  <a:schemeClr val="tx1"/>
                </a:solidFill>
              </a:rPr>
              <a:t>آرماتوربندی این سقف در صورتی که با استفاده از میلگردهای آجدار مرسوم و موجود در بازار صورت گیرد تا حدودی وقت‌گیر (نسبت به سایر مراحل اجرای این نوع سقف) خواهد بود اما در صورت استفاده از مش‌های آماده (</a:t>
            </a:r>
            <a:r>
              <a:rPr lang="en-US" sz="2383" dirty="0">
                <a:solidFill>
                  <a:schemeClr val="tx1"/>
                </a:solidFill>
              </a:rPr>
              <a:t>Fabric Reinforcement</a:t>
            </a:r>
            <a:r>
              <a:rPr lang="ar-SA" sz="2383" dirty="0">
                <a:solidFill>
                  <a:schemeClr val="tx1"/>
                </a:solidFill>
              </a:rPr>
              <a:t>) این مرحله از اجرای سقف نیز با سرعت قابل قبولی صورت خواهد پذیرفت البته این مش‌های آماده می‌بایست مطابق با استانداردهای مربوطه ساخته، حمل و نصب گردند.</a:t>
            </a:r>
            <a:r>
              <a:rPr lang="en-US" sz="2383" dirty="0"/>
              <a:t/>
            </a:r>
            <a:br>
              <a:rPr lang="en-US" sz="2383" dirty="0"/>
            </a:br>
            <a:endParaRPr lang="en-US" sz="2383"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95300" y="1569611"/>
            <a:ext cx="8089900" cy="5279898"/>
          </a:xfrm>
        </p:spPr>
        <p:txBody>
          <a:bodyPr/>
          <a:lstStyle/>
          <a:p>
            <a:endParaRPr lang="en-US" dirty="0"/>
          </a:p>
        </p:txBody>
      </p:sp>
      <p:pic>
        <p:nvPicPr>
          <p:cNvPr id="4" name="Picture 3" descr="http://bornaista.com/wp-content/themes/BornaIsta/lib/scripts/timthumb.php?h=360&amp;w=260&amp;zc=0&amp;src=http://bornaista.com/wp-content/uploads/2011/11/1246686.jpeg"/>
          <p:cNvPicPr/>
          <p:nvPr/>
        </p:nvPicPr>
        <p:blipFill>
          <a:blip r:embed="rId2" cstate="print"/>
          <a:srcRect/>
          <a:stretch>
            <a:fillRect/>
          </a:stretch>
        </p:blipFill>
        <p:spPr bwMode="auto">
          <a:xfrm>
            <a:off x="908050" y="1695450"/>
            <a:ext cx="4314957" cy="5076825"/>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7503634" y="156312"/>
            <a:ext cx="1213912" cy="759119"/>
          </a:xfrm>
          <a:prstGeom prst="rect">
            <a:avLst/>
          </a:prstGeom>
        </p:spPr>
        <p:txBody>
          <a:bodyPr wrap="square">
            <a:spAutoFit/>
          </a:bodyPr>
          <a:lstStyle/>
          <a:p>
            <a:r>
              <a:rPr lang="ar-SA" sz="4333" b="1" dirty="0">
                <a:solidFill>
                  <a:schemeClr val="accent1">
                    <a:lumMod val="75000"/>
                  </a:schemeClr>
                </a:solidFill>
              </a:rPr>
              <a:t>بتن</a:t>
            </a:r>
            <a:endParaRPr lang="en-US" sz="4333"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1774"/>
            <a:ext cx="8089900" cy="6554126"/>
          </a:xfrm>
        </p:spPr>
        <p:txBody>
          <a:bodyPr>
            <a:normAutofit/>
          </a:bodyPr>
          <a:lstStyle/>
          <a:p>
            <a:pPr algn="r" rtl="1"/>
            <a:r>
              <a:rPr lang="ar-SA" sz="2383" b="1" dirty="0">
                <a:solidFill>
                  <a:schemeClr val="accent1">
                    <a:lumMod val="75000"/>
                  </a:schemeClr>
                </a:solidFill>
              </a:rPr>
              <a:t>د) بتن</a:t>
            </a:r>
            <a:r>
              <a:rPr lang="en-US" sz="2383" dirty="0"/>
              <a:t/>
            </a:r>
            <a:br>
              <a:rPr lang="en-US" sz="2383" dirty="0"/>
            </a:br>
            <a:r>
              <a:rPr lang="ar-SA" sz="2383" dirty="0">
                <a:solidFill>
                  <a:schemeClr val="tx1"/>
                </a:solidFill>
              </a:rPr>
              <a:t>مقاومت فشاری بتن مورد استفاده با توجه به اینکه از بتن سبک یا بتن معمولی استفاده شود می‌توانداز </a:t>
            </a:r>
            <a:r>
              <a:rPr lang="fa-IR" sz="2383" dirty="0">
                <a:solidFill>
                  <a:schemeClr val="tx1"/>
                </a:solidFill>
              </a:rPr>
              <a:t>۲۰۰</a:t>
            </a:r>
            <a:r>
              <a:rPr lang="ar-SA" sz="2383" dirty="0">
                <a:solidFill>
                  <a:schemeClr val="tx1"/>
                </a:solidFill>
              </a:rPr>
              <a:t> تا </a:t>
            </a:r>
            <a:r>
              <a:rPr lang="fa-IR" sz="2383" dirty="0">
                <a:solidFill>
                  <a:schemeClr val="tx1"/>
                </a:solidFill>
              </a:rPr>
              <a:t>۳۰۰</a:t>
            </a:r>
            <a:r>
              <a:rPr lang="ar-SA" sz="2383" dirty="0">
                <a:solidFill>
                  <a:schemeClr val="tx1"/>
                </a:solidFill>
              </a:rPr>
              <a:t> کیلوگرم بر سانتی‌متر مربع متغیر باشد که با توجه به نوع بارگذاری و مشخصات دهانه تعیین خواهد شد.</a:t>
            </a:r>
            <a:r>
              <a:rPr lang="en-US" sz="2383" dirty="0">
                <a:solidFill>
                  <a:schemeClr val="tx1"/>
                </a:solidFill>
              </a:rPr>
              <a:t/>
            </a:r>
            <a:br>
              <a:rPr lang="en-US" sz="2383" dirty="0">
                <a:solidFill>
                  <a:schemeClr val="tx1"/>
                </a:solidFill>
              </a:rPr>
            </a:br>
            <a:r>
              <a:rPr lang="ar-SA" sz="2383" dirty="0">
                <a:solidFill>
                  <a:schemeClr val="tx1"/>
                </a:solidFill>
              </a:rPr>
              <a:t>در هنگام محاسبه مشخصات هندسی مقطع می‌بایست به جهت کنگره‌های ورق فولادی نسبت به تیر سازه‌ای موجود دقت نمود چرا که در صورت عمود بودن کنگره‌ها بر تیر، از بتن موجود در زیر سطح فوقانی ورق ذوزنقه‌ای باید صرف‌نظر نمود.</a:t>
            </a:r>
            <a:r>
              <a:rPr lang="en-US" sz="2383" dirty="0">
                <a:solidFill>
                  <a:schemeClr val="tx1"/>
                </a:solidFill>
              </a:rPr>
              <a:t/>
            </a:r>
            <a:br>
              <a:rPr lang="en-US" sz="2383" dirty="0">
                <a:solidFill>
                  <a:schemeClr val="tx1"/>
                </a:solidFill>
              </a:rPr>
            </a:br>
            <a:r>
              <a:rPr lang="ar-SA" sz="2383" dirty="0">
                <a:solidFill>
                  <a:schemeClr val="tx1"/>
                </a:solidFill>
              </a:rPr>
              <a:t>ضخامت دال بتنی در بالای کنگره رو</a:t>
            </a:r>
            <a:r>
              <a:rPr lang="fa-IR" sz="2383" dirty="0">
                <a:solidFill>
                  <a:schemeClr val="tx1"/>
                </a:solidFill>
              </a:rPr>
              <a:t>ی ورق</a:t>
            </a:r>
            <a:r>
              <a:rPr lang="ar-SA" sz="2383" dirty="0">
                <a:solidFill>
                  <a:schemeClr val="tx1"/>
                </a:solidFill>
              </a:rPr>
              <a:t> ذوزنقه‌ای نباید از </a:t>
            </a:r>
            <a:r>
              <a:rPr lang="fa-IR" sz="2383" dirty="0">
                <a:solidFill>
                  <a:schemeClr val="tx1"/>
                </a:solidFill>
              </a:rPr>
              <a:t>۵۰</a:t>
            </a:r>
            <a:r>
              <a:rPr lang="ar-SA" sz="2383" dirty="0">
                <a:solidFill>
                  <a:schemeClr val="tx1"/>
                </a:solidFill>
              </a:rPr>
              <a:t> میلیمتر کمتر باشد. با توجه به این موضوع در صورت استفاده از ورق فولادی با ارتفاع حداکثر </a:t>
            </a:r>
            <a:r>
              <a:rPr lang="en-US" sz="2383" dirty="0">
                <a:solidFill>
                  <a:schemeClr val="tx1"/>
                </a:solidFill>
              </a:rPr>
              <a:t>mm 75</a:t>
            </a:r>
            <a:r>
              <a:rPr lang="ar-SA" sz="2383" dirty="0">
                <a:solidFill>
                  <a:schemeClr val="tx1"/>
                </a:solidFill>
              </a:rPr>
              <a:t> مجموع ضخامت سقف </a:t>
            </a:r>
            <a:r>
              <a:rPr lang="en-US" sz="2383" dirty="0">
                <a:solidFill>
                  <a:schemeClr val="tx1"/>
                </a:solidFill>
              </a:rPr>
              <a:t>mm125</a:t>
            </a:r>
            <a:r>
              <a:rPr lang="ar-SA" sz="2383" dirty="0">
                <a:solidFill>
                  <a:schemeClr val="tx1"/>
                </a:solidFill>
              </a:rPr>
              <a:t> خواهد بود.</a:t>
            </a:r>
            <a:r>
              <a:rPr lang="en-US" sz="2383" dirty="0">
                <a:solidFill>
                  <a:schemeClr val="tx1"/>
                </a:solidFill>
              </a:rPr>
              <a:t/>
            </a:r>
            <a:br>
              <a:rPr lang="en-US" sz="2383" dirty="0">
                <a:solidFill>
                  <a:schemeClr val="tx1"/>
                </a:solidFill>
              </a:rPr>
            </a:br>
            <a:r>
              <a:rPr lang="ar-SA" sz="2383" dirty="0">
                <a:solidFill>
                  <a:schemeClr val="tx1"/>
                </a:solidFill>
              </a:rPr>
              <a:t>یکی دیگر از راهکارهای سرعت بخشیدن به اجرای این سقف استفاده از بتن دارای فیبرهای پلیمری یا فولادی (</a:t>
            </a:r>
            <a:r>
              <a:rPr lang="en-US" sz="2383" dirty="0" err="1">
                <a:solidFill>
                  <a:schemeClr val="tx1"/>
                </a:solidFill>
              </a:rPr>
              <a:t>Fibre</a:t>
            </a:r>
            <a:r>
              <a:rPr lang="en-US" sz="2383" dirty="0">
                <a:solidFill>
                  <a:schemeClr val="tx1"/>
                </a:solidFill>
              </a:rPr>
              <a:t> Reinforced Concrete</a:t>
            </a:r>
            <a:r>
              <a:rPr lang="ar-SA" sz="2383" dirty="0">
                <a:solidFill>
                  <a:schemeClr val="tx1"/>
                </a:solidFill>
              </a:rPr>
              <a:t>) می‌باشد که با استفاده از آن می‌توان آرماتوربندی را در اکثر نقاط عرشه فولادی</a:t>
            </a:r>
            <a:r>
              <a:rPr lang="fa-IR" sz="2383" dirty="0">
                <a:solidFill>
                  <a:schemeClr val="tx1"/>
                </a:solidFill>
              </a:rPr>
              <a:t> </a:t>
            </a:r>
            <a:r>
              <a:rPr lang="fa-IR" sz="2383" dirty="0">
                <a:solidFill>
                  <a:schemeClr val="tx1"/>
                </a:solidFill>
              </a:rPr>
              <a:t>ح</a:t>
            </a:r>
            <a:r>
              <a:rPr lang="ar-SA" sz="2383" dirty="0">
                <a:solidFill>
                  <a:schemeClr val="tx1"/>
                </a:solidFill>
              </a:rPr>
              <a:t>ذف نمود که البته تهیه، حمل و ریختن آن می‌بایست با دقت خاص و براساس آئین‌نامه‌های مربوطه باشد.</a:t>
            </a:r>
            <a:r>
              <a:rPr lang="en-US" sz="1950" dirty="0"/>
              <a:t/>
            </a:r>
            <a:br>
              <a:rPr lang="en-US" sz="1950" dirty="0"/>
            </a:br>
            <a:endParaRPr lang="en-US" sz="1950" dirty="0"/>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25500" y="127000"/>
            <a:ext cx="8089900" cy="6769100"/>
          </a:xfrm>
        </p:spPr>
        <p:txBody>
          <a:bodyPr>
            <a:normAutofit/>
          </a:bodyPr>
          <a:lstStyle/>
          <a:p>
            <a:pPr algn="r" rtl="1"/>
            <a:r>
              <a:rPr lang="ar-SA" b="1" dirty="0"/>
              <a:t> </a:t>
            </a:r>
            <a:r>
              <a:rPr lang="ar-SA" b="1" dirty="0">
                <a:solidFill>
                  <a:schemeClr val="accent1">
                    <a:lumMod val="75000"/>
                  </a:schemeClr>
                </a:solidFill>
              </a:rPr>
              <a:t>نیاز به شمع‌بندی … </a:t>
            </a:r>
            <a:r>
              <a:rPr lang="ar-SA" b="1" dirty="0" smtClean="0">
                <a:solidFill>
                  <a:schemeClr val="accent1">
                    <a:lumMod val="75000"/>
                  </a:schemeClr>
                </a:solidFill>
              </a:rPr>
              <a:t>!؟</a:t>
            </a:r>
            <a:endParaRPr lang="fa-IR" b="1" dirty="0" smtClean="0">
              <a:solidFill>
                <a:schemeClr val="accent1">
                  <a:lumMod val="75000"/>
                </a:schemeClr>
              </a:solidFill>
            </a:endParaRPr>
          </a:p>
          <a:p>
            <a:pPr algn="r" rtl="1"/>
            <a:endParaRPr lang="en-US" dirty="0">
              <a:solidFill>
                <a:schemeClr val="accent1">
                  <a:lumMod val="75000"/>
                </a:schemeClr>
              </a:solidFill>
            </a:endParaRPr>
          </a:p>
          <a:p>
            <a:pPr algn="justLow" rtl="1"/>
            <a:r>
              <a:rPr lang="ar-SA" dirty="0" smtClean="0"/>
              <a:t>سقف‌های </a:t>
            </a:r>
            <a:r>
              <a:rPr lang="ar-SA" dirty="0" smtClean="0"/>
              <a:t>کامپوزیت عرشه فولادی معمولاً طوری طراحی می‌شوند که نیازی به شمع‌‌بندی نداشته باشند اما برای دهانه های بزرگتر از </a:t>
            </a:r>
            <a:r>
              <a:rPr lang="fa-IR" dirty="0" smtClean="0"/>
              <a:t>۳</a:t>
            </a:r>
            <a:r>
              <a:rPr lang="ar-SA" dirty="0" smtClean="0"/>
              <a:t> متر در برخی موارد به شمع‌بندی موقت نیاز داریم. این اتفاق معمولاً در مواردی رخ می‌د</a:t>
            </a:r>
            <a:r>
              <a:rPr lang="fa-IR" dirty="0" smtClean="0"/>
              <a:t>ه</a:t>
            </a:r>
            <a:r>
              <a:rPr lang="ar-SA" dirty="0" smtClean="0"/>
              <a:t>د که یا از لحاظ اقتصادی «حذف یک تیر فرعی و زمان اضافه لازم جهت اجرای شمع‌بندی» قابل توجیه باشد، یا این که دهانه ها با اشکال یا موقعیت خاص باشند مانند دهانه‌هایی که شامل شفت آسانسور یا تاور می‌باشند. به طور معمول محل قرارگیری شمع‌ها در وسط دهانه‌ها می‌باشد (یک ردیف شمع مانند شکل زیر) در برخی موارد هم در یک سوم دهانه قرار می‌گیرند. (دو ردیف شمع)</a:t>
            </a:r>
            <a:endParaRPr lang="en-US" dirty="0" smtClean="0"/>
          </a:p>
          <a:p>
            <a:pPr algn="justLow" rtl="1"/>
            <a:r>
              <a:rPr lang="ar-SA" dirty="0" smtClean="0"/>
              <a:t>ورق‌های فولادی هرگز نباید در محل شمع‌ها قطع یا اورلب و یا به آنها بسته شوند. عرض تکیه‌گاه ورق فولادی بر روی شمع (ضخامت تخته چوبی) بین </a:t>
            </a:r>
            <a:r>
              <a:rPr lang="fa-IR" dirty="0" smtClean="0"/>
              <a:t>۷۵</a:t>
            </a:r>
            <a:r>
              <a:rPr lang="ar-SA" dirty="0" smtClean="0"/>
              <a:t> تا </a:t>
            </a:r>
            <a:r>
              <a:rPr lang="fa-IR" dirty="0" smtClean="0"/>
              <a:t>۱۰۰</a:t>
            </a:r>
            <a:r>
              <a:rPr lang="ar-SA" dirty="0" smtClean="0"/>
              <a:t> میلیمتر و فاصله بین دو پایه شمع در حدود یک متر می‌باشد</a:t>
            </a:r>
            <a:r>
              <a:rPr lang="fa-IR" dirty="0" smtClean="0"/>
              <a:t>.</a:t>
            </a:r>
            <a:endParaRPr lang="en-US" dirty="0" smtClean="0"/>
          </a:p>
          <a:p>
            <a:endParaRPr lang="en-US" sz="2167" dirty="0"/>
          </a:p>
        </p:txBody>
      </p:sp>
    </p:spTree>
    <p:extLst>
      <p:ext uri="{BB962C8B-B14F-4D97-AF65-F5344CB8AC3E}">
        <p14:creationId xmlns:p14="http://schemas.microsoft.com/office/powerpoint/2010/main" val="335438266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0850" y="44450"/>
            <a:ext cx="3714750" cy="5695950"/>
          </a:xfrm>
        </p:spPr>
        <p:txBody>
          <a:bodyPr>
            <a:normAutofit/>
          </a:bodyPr>
          <a:lstStyle/>
          <a:p>
            <a:pPr algn="r"/>
            <a:r>
              <a:rPr lang="ar-SA" sz="2817" dirty="0">
                <a:solidFill>
                  <a:schemeClr val="tx1"/>
                </a:solidFill>
              </a:rPr>
              <a:t>یکی از بخش های ساختمان که تاثیر فوق العاده ای در سرعت ساخت دارد،سقف می باشد. اگر دراجرای سقف از روش های نوین استفاده شود،پروژه در دوره زمان کوتاه و بسیار مناسبی اجرا می شود</a:t>
            </a:r>
            <a:r>
              <a:rPr lang="en-US" sz="2817" dirty="0">
                <a:solidFill>
                  <a:schemeClr val="tx1"/>
                </a:solidFill>
              </a:rPr>
              <a:t>.</a:t>
            </a:r>
            <a:br>
              <a:rPr lang="en-US" sz="2817" dirty="0">
                <a:solidFill>
                  <a:schemeClr val="tx1"/>
                </a:solidFill>
              </a:rPr>
            </a:br>
            <a:r>
              <a:rPr lang="ar-SA" sz="2817" dirty="0">
                <a:solidFill>
                  <a:schemeClr val="tx1"/>
                </a:solidFill>
              </a:rPr>
              <a:t>سقف کامپوزیت عرشه فولادی یکی از روش های نوین می باشد که امروزه طرفداران </a:t>
            </a:r>
            <a:r>
              <a:rPr lang="en-US" sz="2817" dirty="0">
                <a:solidFill>
                  <a:schemeClr val="tx1"/>
                </a:solidFill>
              </a:rPr>
              <a:t>.</a:t>
            </a:r>
            <a:r>
              <a:rPr lang="ar-SA" sz="2817" dirty="0">
                <a:solidFill>
                  <a:schemeClr val="tx1"/>
                </a:solidFill>
              </a:rPr>
              <a:t>بسیار زیادی در دنیا دارد</a:t>
            </a:r>
            <a:endParaRPr lang="en-US" sz="2817" dirty="0">
              <a:solidFill>
                <a:schemeClr val="tx1"/>
              </a:solidFill>
            </a:endParaRPr>
          </a:p>
        </p:txBody>
      </p:sp>
      <p:pic>
        <p:nvPicPr>
          <p:cNvPr id="1026" name="Picture 2" descr="C:\Users\saeed\Desktop\kampzit\3.jpg"/>
          <p:cNvPicPr>
            <a:picLocks noGrp="1" noChangeAspect="1" noChangeArrowheads="1"/>
          </p:cNvPicPr>
          <p:nvPr>
            <p:ph sz="quarter" idx="1"/>
          </p:nvPr>
        </p:nvPicPr>
        <p:blipFill>
          <a:blip r:embed="rId2" cstate="print"/>
          <a:srcRect/>
          <a:stretch>
            <a:fillRect/>
          </a:stretch>
        </p:blipFill>
        <p:spPr bwMode="auto">
          <a:xfrm>
            <a:off x="742950" y="622300"/>
            <a:ext cx="4694361" cy="51181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bornaista.com/wp-content/themes/BornaIsta/lib/scripts/timthumb.php?h=480&amp;w=600&amp;zc=0&amp;src=http://bornaista.com/wp-content/uploads/2011/11/%D8%B4%D9%85%D8%B9-%D8%A8%D9%86%D8%AF%DB%8C.jpg"/>
          <p:cNvPicPr>
            <a:picLocks noGrp="1"/>
          </p:cNvPicPr>
          <p:nvPr>
            <p:ph sz="quarter" idx="1"/>
          </p:nvPr>
        </p:nvPicPr>
        <p:blipFill>
          <a:blip r:embed="rId2" cstate="print"/>
          <a:stretch>
            <a:fillRect/>
          </a:stretch>
        </p:blipFill>
        <p:spPr bwMode="auto">
          <a:xfrm>
            <a:off x="1444625" y="1611180"/>
            <a:ext cx="6191250" cy="4953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03031860"/>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0" y="2438400"/>
            <a:ext cx="5476676" cy="3879850"/>
          </a:xfrm>
        </p:spPr>
        <p:txBody>
          <a:bodyPr>
            <a:normAutofit fontScale="90000"/>
          </a:bodyPr>
          <a:lstStyle/>
          <a:p>
            <a:pPr algn="r"/>
            <a:r>
              <a:rPr lang="fa-IR" sz="6500" dirty="0">
                <a:solidFill>
                  <a:schemeClr val="accent1">
                    <a:lumMod val="75000"/>
                  </a:schemeClr>
                </a:solidFill>
              </a:rPr>
              <a:t>مزایا:</a:t>
            </a:r>
            <a:r>
              <a:rPr lang="en-US" dirty="0"/>
              <a:t/>
            </a:r>
            <a:br>
              <a:rPr lang="en-US" dirty="0"/>
            </a:br>
            <a:r>
              <a:rPr lang="fa-IR" dirty="0" smtClean="0"/>
              <a:t/>
            </a:r>
            <a:br>
              <a:rPr lang="fa-IR" dirty="0" smtClean="0"/>
            </a:br>
            <a:r>
              <a:rPr lang="fa-IR" dirty="0" smtClean="0"/>
              <a:t/>
            </a:r>
            <a:br>
              <a:rPr lang="fa-IR" dirty="0" smtClean="0"/>
            </a:br>
            <a:r>
              <a:rPr lang="fa-IR" sz="3900" dirty="0">
                <a:solidFill>
                  <a:schemeClr val="tx1"/>
                </a:solidFill>
              </a:rPr>
              <a:t>سقف کامپوزیت عرشه فولادی</a:t>
            </a:r>
            <a:r>
              <a:rPr lang="fa-IR" dirty="0"/>
              <a:t/>
            </a:r>
            <a:br>
              <a:rPr lang="fa-IR" dirty="0"/>
            </a:br>
            <a:r>
              <a:rPr lang="fa-IR" dirty="0" smtClean="0"/>
              <a:t/>
            </a:r>
            <a:br>
              <a:rPr lang="fa-IR" dirty="0" smtClean="0"/>
            </a:br>
            <a:r>
              <a:rPr lang="fa-IR" dirty="0"/>
              <a:t/>
            </a:r>
            <a:br>
              <a:rPr lang="fa-IR" dirty="0"/>
            </a:br>
            <a:r>
              <a:rPr lang="fa-IR" dirty="0" smtClean="0"/>
              <a:t/>
            </a:r>
            <a:br>
              <a:rPr lang="fa-IR" dirty="0" smtClean="0"/>
            </a:br>
            <a:r>
              <a:rPr lang="fa-IR" dirty="0"/>
              <a:t/>
            </a:r>
            <a:br>
              <a:rPr lang="fa-IR" dirty="0"/>
            </a:br>
            <a:r>
              <a:rPr lang="fa-IR" dirty="0" smtClean="0"/>
              <a:t/>
            </a:r>
            <a:br>
              <a:rPr lang="fa-IR" dirty="0" smtClean="0"/>
            </a:br>
            <a:r>
              <a:rPr lang="fa-IR" dirty="0"/>
              <a:t/>
            </a:r>
            <a:br>
              <a:rPr lang="fa-IR" dirty="0"/>
            </a:br>
            <a:r>
              <a:rPr lang="fa-IR" dirty="0" smtClean="0"/>
              <a:t/>
            </a:r>
            <a:br>
              <a:rPr lang="fa-IR" dirty="0" smtClean="0"/>
            </a:br>
            <a:r>
              <a:rPr lang="fa-IR" dirty="0"/>
              <a:t/>
            </a:r>
            <a:br>
              <a:rPr lang="fa-IR" dirty="0"/>
            </a:b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60400" y="704850"/>
            <a:ext cx="4514453" cy="5012161"/>
          </a:xfrm>
          <a:prstGeom prst="rect">
            <a:avLst/>
          </a:prstGeom>
          <a:noFill/>
        </p:spPr>
      </p:pic>
    </p:spTree>
    <p:extLst>
      <p:ext uri="{BB962C8B-B14F-4D97-AF65-F5344CB8AC3E}">
        <p14:creationId xmlns:p14="http://schemas.microsoft.com/office/powerpoint/2010/main" val="1069277685"/>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95300" y="209550"/>
            <a:ext cx="8089900" cy="6604000"/>
          </a:xfrm>
        </p:spPr>
        <p:txBody>
          <a:bodyPr>
            <a:normAutofit lnSpcReduction="10000"/>
          </a:bodyPr>
          <a:lstStyle/>
          <a:p>
            <a:pPr lvl="0" algn="r" rtl="1"/>
            <a:r>
              <a:rPr lang="fa-IR" dirty="0" smtClean="0"/>
              <a:t>1-   </a:t>
            </a:r>
            <a:r>
              <a:rPr lang="ar-SA" dirty="0" smtClean="0"/>
              <a:t>سرعت </a:t>
            </a:r>
            <a:r>
              <a:rPr lang="ar-SA" dirty="0"/>
              <a:t>اجرای </a:t>
            </a:r>
            <a:r>
              <a:rPr lang="ar-SA" dirty="0" smtClean="0"/>
              <a:t>بال</a:t>
            </a:r>
            <a:r>
              <a:rPr lang="fa-IR" dirty="0" smtClean="0"/>
              <a:t>ا</a:t>
            </a:r>
            <a:endParaRPr lang="en-US" dirty="0"/>
          </a:p>
          <a:p>
            <a:pPr algn="r" rtl="1"/>
            <a:r>
              <a:rPr lang="fa-IR" dirty="0"/>
              <a:t>۲-   </a:t>
            </a:r>
            <a:r>
              <a:rPr lang="ar-SA" dirty="0"/>
              <a:t>بدون نیاز به شمع‌بندی</a:t>
            </a:r>
            <a:endParaRPr lang="en-US" dirty="0"/>
          </a:p>
          <a:p>
            <a:pPr algn="r" rtl="1"/>
            <a:r>
              <a:rPr lang="fa-IR" dirty="0"/>
              <a:t>۳-   </a:t>
            </a:r>
            <a:r>
              <a:rPr lang="ar-SA" dirty="0"/>
              <a:t>امکان اجرای چندین سقف به طور همزمان</a:t>
            </a:r>
            <a:endParaRPr lang="en-US" dirty="0"/>
          </a:p>
          <a:p>
            <a:pPr algn="r" rtl="1"/>
            <a:r>
              <a:rPr lang="fa-IR" dirty="0"/>
              <a:t>۴-   </a:t>
            </a:r>
            <a:r>
              <a:rPr lang="ar-SA" dirty="0"/>
              <a:t>حذف کامل مراحل قالب‌بندی و </a:t>
            </a:r>
            <a:r>
              <a:rPr lang="ar-SA" dirty="0" smtClean="0"/>
              <a:t>د</a:t>
            </a:r>
            <a:r>
              <a:rPr lang="fa-IR" dirty="0" smtClean="0"/>
              <a:t>ی</a:t>
            </a:r>
            <a:r>
              <a:rPr lang="ar-SA" dirty="0" smtClean="0"/>
              <a:t>کفراژ</a:t>
            </a:r>
            <a:endParaRPr lang="en-US" dirty="0"/>
          </a:p>
          <a:p>
            <a:pPr algn="r" rtl="1"/>
            <a:r>
              <a:rPr lang="fa-IR" dirty="0"/>
              <a:t>۵-   </a:t>
            </a:r>
            <a:r>
              <a:rPr lang="ar-SA" dirty="0"/>
              <a:t>کاهش تعداد نیروهای فرعی</a:t>
            </a:r>
            <a:endParaRPr lang="en-US" dirty="0"/>
          </a:p>
          <a:p>
            <a:pPr algn="r" rtl="1"/>
            <a:r>
              <a:rPr lang="fa-IR" dirty="0"/>
              <a:t>۶-   </a:t>
            </a:r>
            <a:r>
              <a:rPr lang="ar-SA" dirty="0"/>
              <a:t>کاهش بار مرده</a:t>
            </a:r>
            <a:endParaRPr lang="en-US" dirty="0"/>
          </a:p>
          <a:p>
            <a:pPr algn="r" rtl="1"/>
            <a:r>
              <a:rPr lang="fa-IR" dirty="0"/>
              <a:t>۷-   </a:t>
            </a:r>
            <a:r>
              <a:rPr lang="ar-SA" dirty="0"/>
              <a:t>در اختیار داشتن یک عرشه فولادی با ایمنی بالا قبل از بتن‌ریزی</a:t>
            </a:r>
            <a:endParaRPr lang="en-US" dirty="0"/>
          </a:p>
          <a:p>
            <a:pPr algn="r" rtl="1"/>
            <a:r>
              <a:rPr lang="fa-IR" dirty="0"/>
              <a:t>۸-   </a:t>
            </a:r>
            <a:r>
              <a:rPr lang="ar-SA" dirty="0"/>
              <a:t>کاهش ضخامت سقف</a:t>
            </a:r>
            <a:endParaRPr lang="en-US" dirty="0"/>
          </a:p>
          <a:p>
            <a:pPr algn="r" rtl="1"/>
            <a:r>
              <a:rPr lang="fa-IR" dirty="0"/>
              <a:t>۹-   </a:t>
            </a:r>
            <a:r>
              <a:rPr lang="ar-SA" dirty="0"/>
              <a:t>سطح یکنواخت و یکدست زیر سقف با ظاهری زیبا</a:t>
            </a:r>
            <a:endParaRPr lang="en-US" dirty="0"/>
          </a:p>
          <a:p>
            <a:pPr algn="r" rtl="1"/>
            <a:r>
              <a:rPr lang="fa-IR" dirty="0"/>
              <a:t>۱۰-   </a:t>
            </a:r>
            <a:r>
              <a:rPr lang="ar-SA" dirty="0"/>
              <a:t>قابلیت اجرا در پلان‌های معماری پیچیده با رعایت جزئیات</a:t>
            </a:r>
            <a:endParaRPr lang="en-US" dirty="0"/>
          </a:p>
          <a:p>
            <a:pPr algn="r" rtl="1"/>
            <a:r>
              <a:rPr lang="fa-IR" dirty="0"/>
              <a:t>۱۱-   </a:t>
            </a:r>
            <a:r>
              <a:rPr lang="ar-SA" dirty="0"/>
              <a:t>امکان شکل‌دهی و تعیین موقعیت دقیق داکت‌های تأسیساتی</a:t>
            </a:r>
            <a:endParaRPr lang="en-US" dirty="0"/>
          </a:p>
          <a:p>
            <a:pPr algn="r" rtl="1"/>
            <a:r>
              <a:rPr lang="fa-IR" dirty="0"/>
              <a:t>۱۲-   </a:t>
            </a:r>
            <a:r>
              <a:rPr lang="ar-SA" dirty="0"/>
              <a:t>امکان اجرای سقف‌های مختلف با کاربری‌ها و دهانه‌های متفاوت</a:t>
            </a:r>
            <a:endParaRPr lang="en-US" dirty="0"/>
          </a:p>
          <a:p>
            <a:pPr algn="r" rtl="1"/>
            <a:r>
              <a:rPr lang="fa-IR" dirty="0"/>
              <a:t>۱۳-   </a:t>
            </a:r>
            <a:r>
              <a:rPr lang="ar-SA" dirty="0"/>
              <a:t>امکان اجرا در انواع شرایط آب و هوایی</a:t>
            </a:r>
            <a:endParaRPr lang="en-US" dirty="0"/>
          </a:p>
          <a:p>
            <a:pPr algn="r" rtl="1"/>
            <a:r>
              <a:rPr lang="fa-IR" dirty="0"/>
              <a:t>۱۴-   </a:t>
            </a:r>
            <a:r>
              <a:rPr lang="ar-SA" dirty="0"/>
              <a:t>عمر مفید طولانی</a:t>
            </a:r>
            <a:endParaRPr lang="en-US" dirty="0"/>
          </a:p>
          <a:p>
            <a:pPr algn="r"/>
            <a:endParaRPr lang="en-US" dirty="0"/>
          </a:p>
        </p:txBody>
      </p:sp>
    </p:spTree>
    <p:extLst>
      <p:ext uri="{BB962C8B-B14F-4D97-AF65-F5344CB8AC3E}">
        <p14:creationId xmlns:p14="http://schemas.microsoft.com/office/powerpoint/2010/main" val="3908960628"/>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700" y="1612900"/>
            <a:ext cx="8089900" cy="1238250"/>
          </a:xfrm>
        </p:spPr>
        <p:txBody>
          <a:bodyPr>
            <a:noAutofit/>
          </a:bodyPr>
          <a:lstStyle/>
          <a:p>
            <a:pPr algn="r"/>
            <a:r>
              <a:rPr lang="ar-SA" sz="5850" dirty="0">
                <a:solidFill>
                  <a:schemeClr val="accent1">
                    <a:lumMod val="75000"/>
                  </a:schemeClr>
                </a:solidFill>
              </a:rPr>
              <a:t>نصب و </a:t>
            </a:r>
            <a:r>
              <a:rPr lang="ar-SA" sz="5850" dirty="0">
                <a:solidFill>
                  <a:schemeClr val="accent1">
                    <a:lumMod val="75000"/>
                  </a:schemeClr>
                </a:solidFill>
              </a:rPr>
              <a:t>اجر</a:t>
            </a:r>
            <a:r>
              <a:rPr lang="fa-IR" sz="5850" dirty="0">
                <a:solidFill>
                  <a:schemeClr val="accent1">
                    <a:lumMod val="75000"/>
                  </a:schemeClr>
                </a:solidFill>
              </a:rPr>
              <a:t>ا</a:t>
            </a:r>
            <a:r>
              <a:rPr lang="en-US" sz="5850" dirty="0"/>
              <a:t/>
            </a:r>
            <a:br>
              <a:rPr lang="en-US" sz="5850" dirty="0"/>
            </a:br>
            <a:endParaRPr lang="en-US" sz="5850" dirty="0"/>
          </a:p>
        </p:txBody>
      </p:sp>
      <p:pic>
        <p:nvPicPr>
          <p:cNvPr id="4" name="Content Placeholder 3" descr="http://bornaista.com/wp-content/themes/BornaIsta/lib/scripts/timthumb.php?h=300&amp;w=300&amp;zc=0&amp;src=http://bornaista.com/wp-content/uploads/2011/11/3.jpg"/>
          <p:cNvPicPr>
            <a:picLocks noGrp="1"/>
          </p:cNvPicPr>
          <p:nvPr>
            <p:ph sz="quarter" idx="1"/>
          </p:nvPr>
        </p:nvPicPr>
        <p:blipFill>
          <a:blip r:embed="rId2" cstate="print"/>
          <a:srcRect/>
          <a:stretch>
            <a:fillRect/>
          </a:stretch>
        </p:blipFill>
        <p:spPr bwMode="auto">
          <a:xfrm>
            <a:off x="908050" y="869950"/>
            <a:ext cx="4106863" cy="43527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43871853"/>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164516"/>
            <a:ext cx="8089900" cy="6683248"/>
          </a:xfrm>
        </p:spPr>
        <p:txBody>
          <a:bodyPr>
            <a:normAutofit fontScale="92500"/>
          </a:bodyPr>
          <a:lstStyle/>
          <a:p>
            <a:pPr algn="just" rtl="1"/>
            <a:r>
              <a:rPr lang="ar-SA" sz="2383" dirty="0"/>
              <a:t>نصب ورق‌های فولادی با سرعت بالایی انجام می‌گیرد چرا که کافی است پس از چیدن ورق‌ها و پوشش دهانه‌ها، به وسیله‌ی دستگاه‌های میخکوب مخصوص، ورق‌ها را در محل نشیمن روی تیرهای سازه‌ای ثابت کرد پس از این مرحله که می‌بایست به صورت همزمان یا بلافاصله بعد از چیدن ورق‌ها انجام گیرد، گل‌میخ‌ها نصب و سپس آرماتوربندی و در نهایت بتن‌ریزی انجام خواهد شد. همانطور که گفته شد مراحل اجرای این سقف یکی پس از دیگری با سرعت بالایی انجام می‌شود و با توجه به این موضوع که برای اجرای سقف کامپوزیت عرشه فولادی نیازی به شمع‌بندی نیست (تا دهانه </a:t>
            </a:r>
            <a:r>
              <a:rPr lang="fa-IR" sz="2383" dirty="0"/>
              <a:t>۳</a:t>
            </a:r>
            <a:r>
              <a:rPr lang="ar-SA" sz="2383" dirty="0"/>
              <a:t> متر) این </a:t>
            </a:r>
            <a:r>
              <a:rPr lang="ar-SA" sz="2383" dirty="0"/>
              <a:t>امکان</a:t>
            </a:r>
            <a:r>
              <a:rPr lang="fa-IR" sz="2383" dirty="0"/>
              <a:t> </a:t>
            </a:r>
            <a:r>
              <a:rPr lang="ar-SA" sz="2383" dirty="0"/>
              <a:t>وجود </a:t>
            </a:r>
            <a:r>
              <a:rPr lang="ar-SA" sz="2383" dirty="0"/>
              <a:t>دارد که چندین سقف به طور همزمان پس از نصب ورق‌ها، ثابت کردن آنها و نصب گل میخ‌ها و اجرای </a:t>
            </a:r>
            <a:r>
              <a:rPr lang="ar-SA" sz="2383" dirty="0"/>
              <a:t>آرماتوربندی </a:t>
            </a:r>
            <a:r>
              <a:rPr lang="ar-SA" sz="2383" dirty="0"/>
              <a:t>بتن‌ریزی شوند، این امر موجب می‌گردد تا در ساختمان‌های بلند مرتبه که معمولاً عملیات نصب اسکلت با سرعت بیشتری صورت می‌گیرد دیگر با مشکل سرعت پایین اجرای سقف‌ها مواجه نباشیم. آنچه در اینجا لازم به ذکر است این است که در برخی از پروژه‌های ساختمانی، سازه براساس نوع سقف دیگری طراحی شده است، بنابراین تیرهای فرعی می‌بایست از نو و با توجه به مشخصات فنی سقف کامپوزیت عرشه فولادی طراحی شوند، این سقف به طور معمول تا دهانه </a:t>
            </a:r>
            <a:r>
              <a:rPr lang="fa-IR" sz="2383" dirty="0"/>
              <a:t>۳</a:t>
            </a:r>
            <a:r>
              <a:rPr lang="ar-SA" sz="2383" dirty="0"/>
              <a:t> متر بدون نیاز به شمع‌بندی قابلیت اجرا دارد بدین معنی که دهانه‌ای به طول </a:t>
            </a:r>
            <a:r>
              <a:rPr lang="fa-IR" sz="2383" dirty="0"/>
              <a:t>۶</a:t>
            </a:r>
            <a:r>
              <a:rPr lang="ar-SA" sz="2383" dirty="0"/>
              <a:t> متر بدون نیاز به شمع و فقط با نصب یک تیر فرعی به وسیله این نوع سقف قابل اجرا خواهد بود. معمولاً برای دهانه‌های بیش از </a:t>
            </a:r>
            <a:r>
              <a:rPr lang="fa-IR" sz="2383" dirty="0"/>
              <a:t>۳</a:t>
            </a:r>
            <a:r>
              <a:rPr lang="ar-SA" sz="2383" dirty="0"/>
              <a:t> متر از شمع‌‌بندی موقت</a:t>
            </a:r>
            <a:r>
              <a:rPr lang="en-US" sz="2383" dirty="0"/>
              <a:t> (Temporary </a:t>
            </a:r>
            <a:r>
              <a:rPr lang="en-US" sz="2383" dirty="0"/>
              <a:t>Propping)</a:t>
            </a:r>
            <a:r>
              <a:rPr lang="fa-IR" sz="2383" dirty="0"/>
              <a:t>شمع بندی</a:t>
            </a:r>
            <a:r>
              <a:rPr lang="en-US" sz="2383" dirty="0"/>
              <a:t> </a:t>
            </a:r>
            <a:r>
              <a:rPr lang="ar-SA" sz="2383" dirty="0"/>
              <a:t>استفاده می‌شود که بسته به نیاز </a:t>
            </a:r>
            <a:r>
              <a:rPr lang="fa-IR" sz="2383" dirty="0"/>
              <a:t>از</a:t>
            </a:r>
            <a:r>
              <a:rPr lang="ar-SA" sz="2383" dirty="0"/>
              <a:t> </a:t>
            </a:r>
            <a:r>
              <a:rPr lang="fa-IR" sz="2383" dirty="0"/>
              <a:t> دراین </a:t>
            </a:r>
            <a:r>
              <a:rPr lang="ar-SA" sz="2383" dirty="0"/>
              <a:t>شرایط </a:t>
            </a:r>
            <a:r>
              <a:rPr lang="ar-SA" sz="2383" dirty="0"/>
              <a:t>از یک یا دو ردیف شمع استفاده خواهد شد</a:t>
            </a:r>
            <a:r>
              <a:rPr lang="en-US" sz="2383" dirty="0"/>
              <a:t>.</a:t>
            </a:r>
            <a:r>
              <a:rPr lang="fa-IR" sz="2383" dirty="0"/>
              <a:t>بهره </a:t>
            </a:r>
            <a:r>
              <a:rPr lang="fa-IR" sz="2383" dirty="0" smtClean="0"/>
              <a:t>میبرند.</a:t>
            </a:r>
            <a:endParaRPr lang="en-US" sz="2383" dirty="0"/>
          </a:p>
          <a:p>
            <a:pPr algn="just" rtl="1"/>
            <a:endParaRPr lang="en-US" dirty="0"/>
          </a:p>
        </p:txBody>
      </p:sp>
    </p:spTree>
    <p:extLst>
      <p:ext uri="{BB962C8B-B14F-4D97-AF65-F5344CB8AC3E}">
        <p14:creationId xmlns:p14="http://schemas.microsoft.com/office/powerpoint/2010/main" val="1649435944"/>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50" y="539750"/>
            <a:ext cx="8089900" cy="1238250"/>
          </a:xfrm>
        </p:spPr>
        <p:txBody>
          <a:bodyPr>
            <a:normAutofit/>
          </a:bodyPr>
          <a:lstStyle/>
          <a:p>
            <a:pPr algn="r"/>
            <a:r>
              <a:rPr lang="en-US" sz="3033" b="1" dirty="0">
                <a:solidFill>
                  <a:schemeClr val="accent1">
                    <a:lumMod val="75000"/>
                  </a:schemeClr>
                </a:solidFill>
              </a:rPr>
              <a:t>STUD WELDER </a:t>
            </a:r>
            <a:r>
              <a:rPr lang="fa-IR" sz="3033" b="1" dirty="0">
                <a:solidFill>
                  <a:schemeClr val="accent1">
                    <a:lumMod val="75000"/>
                  </a:schemeClr>
                </a:solidFill>
              </a:rPr>
              <a:t>جهت نصب گل میخ:</a:t>
            </a:r>
            <a:r>
              <a:rPr lang="en-US" sz="3900" dirty="0"/>
              <a:t/>
            </a:r>
            <a:br>
              <a:rPr lang="en-US" sz="3900" dirty="0"/>
            </a:br>
            <a:endParaRPr lang="en-US" sz="3900" dirty="0"/>
          </a:p>
        </p:txBody>
      </p:sp>
      <p:pic>
        <p:nvPicPr>
          <p:cNvPr id="4" name="Content Placeholder 3" descr="soyer"/>
          <p:cNvPicPr>
            <a:picLocks noGrp="1"/>
          </p:cNvPicPr>
          <p:nvPr>
            <p:ph sz="quarter" idx="1"/>
          </p:nvPr>
        </p:nvPicPr>
        <p:blipFill>
          <a:blip r:embed="rId2" cstate="print"/>
          <a:stretch>
            <a:fillRect/>
          </a:stretch>
        </p:blipFill>
        <p:spPr bwMode="auto">
          <a:xfrm>
            <a:off x="2321719" y="2539867"/>
            <a:ext cx="4437063" cy="30956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3804886"/>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50" y="622300"/>
            <a:ext cx="8089900" cy="1238250"/>
          </a:xfrm>
        </p:spPr>
        <p:txBody>
          <a:bodyPr>
            <a:noAutofit/>
          </a:bodyPr>
          <a:lstStyle/>
          <a:p>
            <a:pPr algn="r" rtl="1"/>
            <a:r>
              <a:rPr lang="ar-SA" sz="3033" b="1" dirty="0"/>
              <a:t> </a:t>
            </a:r>
            <a:r>
              <a:rPr lang="en-US" sz="3033" dirty="0"/>
              <a:t/>
            </a:r>
            <a:br>
              <a:rPr lang="en-US" sz="3033" dirty="0"/>
            </a:br>
            <a:r>
              <a:rPr lang="ar-SA" sz="3033" b="1" dirty="0">
                <a:solidFill>
                  <a:schemeClr val="accent1">
                    <a:lumMod val="75000"/>
                  </a:schemeClr>
                </a:solidFill>
              </a:rPr>
              <a:t>برای نصب ورق از دستگاه میخ کوب استفاده می شود</a:t>
            </a:r>
            <a:r>
              <a:rPr lang="en-US" sz="3033" dirty="0"/>
              <a:t/>
            </a:r>
            <a:br>
              <a:rPr lang="en-US" sz="3033" dirty="0"/>
            </a:br>
            <a:endParaRPr lang="en-US" sz="3033" dirty="0"/>
          </a:p>
        </p:txBody>
      </p:sp>
      <p:pic>
        <p:nvPicPr>
          <p:cNvPr id="4" name="Content Placeholder 3" descr="http://bornaista.com/wp-content/themes/BornaIsta/lib/scripts/timthumb.php?h=300&amp;w=430&amp;zc=0&amp;src=http://bornaista.com/wp-content/uploads/2011/11/hilti.jpg"/>
          <p:cNvPicPr>
            <a:picLocks noGrp="1"/>
          </p:cNvPicPr>
          <p:nvPr>
            <p:ph sz="quarter" idx="1"/>
          </p:nvPr>
        </p:nvPicPr>
        <p:blipFill>
          <a:blip r:embed="rId2" cstate="print"/>
          <a:stretch>
            <a:fillRect/>
          </a:stretch>
        </p:blipFill>
        <p:spPr bwMode="auto">
          <a:xfrm>
            <a:off x="2321719" y="2539867"/>
            <a:ext cx="4437063" cy="3095625"/>
          </a:xfrm>
          <a:prstGeom prst="rect">
            <a:avLst/>
          </a:prstGeom>
          <a:noFill/>
          <a:ln w="9525">
            <a:noFill/>
            <a:miter lim="800000"/>
            <a:headEnd/>
            <a:tailEnd/>
          </a:ln>
        </p:spPr>
      </p:pic>
    </p:spTree>
    <p:extLst>
      <p:ext uri="{BB962C8B-B14F-4D97-AF65-F5344CB8AC3E}">
        <p14:creationId xmlns:p14="http://schemas.microsoft.com/office/powerpoint/2010/main" val="23222950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1530350"/>
            <a:ext cx="8585200" cy="2641600"/>
          </a:xfrm>
        </p:spPr>
        <p:txBody>
          <a:bodyPr>
            <a:normAutofit fontScale="90000"/>
          </a:bodyPr>
          <a:lstStyle/>
          <a:p>
            <a:pPr algn="just" rtl="1"/>
            <a:r>
              <a:rPr lang="ar-SA" sz="2925" dirty="0">
                <a:solidFill>
                  <a:schemeClr val="accent1"/>
                </a:solidFill>
              </a:rPr>
              <a:t>جهت مدل‌سازی و طراح</a:t>
            </a:r>
            <a:r>
              <a:rPr lang="fa-IR" sz="2925" dirty="0">
                <a:solidFill>
                  <a:schemeClr val="accent1"/>
                </a:solidFill>
              </a:rPr>
              <a:t>ی</a:t>
            </a:r>
            <a:r>
              <a:rPr lang="ar-SA" sz="2925" dirty="0">
                <a:solidFill>
                  <a:schemeClr val="accent1"/>
                </a:solidFill>
              </a:rPr>
              <a:t> سقف‌های کامپوزیت عرشه فولادی از</a:t>
            </a:r>
            <a:r>
              <a:rPr lang="en-US" sz="2925" dirty="0">
                <a:solidFill>
                  <a:schemeClr val="accent1"/>
                </a:solidFill>
              </a:rPr>
              <a:t>: ETABS </a:t>
            </a:r>
            <a:r>
              <a:rPr lang="ar-SA" sz="2600" dirty="0"/>
              <a:t> </a:t>
            </a:r>
            <a:r>
              <a:rPr lang="fa-IR" sz="2600" dirty="0"/>
              <a:t/>
            </a:r>
            <a:br>
              <a:rPr lang="fa-IR" sz="2600" dirty="0"/>
            </a:br>
            <a:r>
              <a:rPr lang="fa-IR" sz="2600" dirty="0"/>
              <a:t/>
            </a:r>
            <a:br>
              <a:rPr lang="fa-IR" sz="2600" dirty="0"/>
            </a:br>
            <a:r>
              <a:rPr lang="ar-SA" sz="3358" dirty="0">
                <a:solidFill>
                  <a:schemeClr val="tx1"/>
                </a:solidFill>
              </a:rPr>
              <a:t>نرم‌افزار مخصوص طراحی این سقف که قابلیت مدل‌سازی سقف در حالت‌های مختلف و با در نظر گرفتن المان‌های متغیر این سقف (ضخامت و شکل ورق فولادی، با شمع‌بندی یا بدون شمع‌بندی، ضخامت دال‌بتنی، میلگرد، گل میخ و …) را دارا می‌باشد استفاده می‌شود</a:t>
            </a:r>
            <a:r>
              <a:rPr lang="fa-IR" sz="3358" dirty="0">
                <a:solidFill>
                  <a:schemeClr val="tx1"/>
                </a:solidFill>
              </a:rPr>
              <a:t>.</a:t>
            </a:r>
            <a:endParaRPr lang="en-US" sz="3358" dirty="0">
              <a:solidFill>
                <a:schemeClr val="tx1"/>
              </a:solidFill>
            </a:endParaRPr>
          </a:p>
        </p:txBody>
      </p:sp>
    </p:spTree>
    <p:extLst>
      <p:ext uri="{BB962C8B-B14F-4D97-AF65-F5344CB8AC3E}">
        <p14:creationId xmlns:p14="http://schemas.microsoft.com/office/powerpoint/2010/main" val="1752067025"/>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035050"/>
            <a:ext cx="7429500" cy="3054350"/>
          </a:xfrm>
        </p:spPr>
        <p:txBody>
          <a:bodyPr>
            <a:normAutofit/>
          </a:bodyPr>
          <a:lstStyle/>
          <a:p>
            <a:pPr algn="r"/>
            <a:r>
              <a:rPr lang="ar-SA" b="1" dirty="0" smtClean="0">
                <a:solidFill>
                  <a:schemeClr val="accent2"/>
                </a:solidFill>
              </a:rPr>
              <a:t>معرفی سقف عرشه فولادی</a:t>
            </a:r>
            <a:r>
              <a:rPr lang="en-US" sz="2383" dirty="0"/>
              <a:t/>
            </a:r>
            <a:br>
              <a:rPr lang="en-US" sz="2383" dirty="0"/>
            </a:br>
            <a:r>
              <a:rPr lang="ar-SA" sz="2383" dirty="0">
                <a:solidFill>
                  <a:schemeClr val="tx1"/>
                </a:solidFill>
              </a:rPr>
              <a:t>سقف عرشه فولادی با ورق های گالوانیزه ذوزنقه ای شکل آجدار بدون استفاده از میلگرد و حذف قالب بندی اجرا می شود.وزن این سقف نسبت به سقف های مشابه حدود30 تا 60 درصدکمتر می باشد و سرعت اجرای این سقف حدود12 برابر بیشتر از سقف های معمولی مانند دال بتنی و تیرچه </a:t>
            </a:r>
            <a:r>
              <a:rPr lang="en-US" sz="2383" dirty="0"/>
              <a:t>.</a:t>
            </a:r>
            <a:r>
              <a:rPr lang="ar-SA" sz="2383" dirty="0">
                <a:solidFill>
                  <a:schemeClr val="tx1"/>
                </a:solidFill>
              </a:rPr>
              <a:t>بلوک می باشد</a:t>
            </a:r>
            <a:r>
              <a:rPr lang="en-US" sz="2383" dirty="0"/>
              <a:t/>
            </a:r>
            <a:br>
              <a:rPr lang="en-US" sz="2383" dirty="0"/>
            </a:br>
            <a:endParaRPr lang="en-US" sz="2383"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5700" y="3511551"/>
            <a:ext cx="4345913" cy="289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aeed\Desktop\kampzit\4.jpg"/>
          <p:cNvPicPr>
            <a:picLocks noGrp="1" noChangeAspect="1" noChangeArrowheads="1"/>
          </p:cNvPicPr>
          <p:nvPr>
            <p:ph sz="quarter" idx="1"/>
          </p:nvPr>
        </p:nvPicPr>
        <p:blipFill>
          <a:blip r:embed="rId2" cstate="print"/>
          <a:stretch>
            <a:fillRect/>
          </a:stretch>
        </p:blipFill>
        <p:spPr bwMode="auto">
          <a:xfrm>
            <a:off x="1458384" y="1776280"/>
            <a:ext cx="6163733" cy="4622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50" y="127000"/>
            <a:ext cx="8007350" cy="6273800"/>
          </a:xfrm>
        </p:spPr>
        <p:txBody>
          <a:bodyPr>
            <a:normAutofit/>
          </a:bodyPr>
          <a:lstStyle/>
          <a:p>
            <a:pPr algn="r"/>
            <a:r>
              <a:rPr lang="en-US" sz="2383" dirty="0"/>
              <a:t>	</a:t>
            </a:r>
            <a:br>
              <a:rPr lang="en-US" sz="2383" dirty="0"/>
            </a:br>
            <a:r>
              <a:rPr lang="ar-SA" sz="3358" b="1" dirty="0">
                <a:solidFill>
                  <a:schemeClr val="accent2"/>
                </a:solidFill>
              </a:rPr>
              <a:t>ویژگی های سقف عرشه فولادی</a:t>
            </a:r>
            <a:r>
              <a:rPr lang="en-US" sz="2383" dirty="0"/>
              <a:t/>
            </a:r>
            <a:br>
              <a:rPr lang="en-US" sz="2383" dirty="0"/>
            </a:br>
            <a:r>
              <a:rPr lang="ar-SA" sz="2383" dirty="0">
                <a:solidFill>
                  <a:schemeClr val="tx1"/>
                </a:solidFill>
              </a:rPr>
              <a:t>بتن ریزی در این سقف از سطح بسیار صاف ویکپارچه برخوردار</a:t>
            </a:r>
            <a:r>
              <a:rPr lang="fa-IR" sz="2383" dirty="0">
                <a:solidFill>
                  <a:schemeClr val="tx1"/>
                </a:solidFill>
              </a:rPr>
              <a:t>ا</a:t>
            </a:r>
            <a:r>
              <a:rPr lang="ar-SA" sz="2383" dirty="0">
                <a:solidFill>
                  <a:schemeClr val="tx1"/>
                </a:solidFill>
              </a:rPr>
              <a:t>ست که پس از آن نیاز به کفسازی و پوکه ریزی نمی باشد وبا سرعت بالا آماده عملیات نازک کاری می باشد</a:t>
            </a:r>
            <a:r>
              <a:rPr lang="en-US" sz="2383" dirty="0">
                <a:solidFill>
                  <a:schemeClr val="tx1"/>
                </a:solidFill>
              </a:rPr>
              <a:t/>
            </a:r>
            <a:br>
              <a:rPr lang="en-US" sz="2383" dirty="0">
                <a:solidFill>
                  <a:schemeClr val="tx1"/>
                </a:solidFill>
              </a:rPr>
            </a:br>
            <a:r>
              <a:rPr lang="ar-SA" sz="2383" dirty="0">
                <a:solidFill>
                  <a:schemeClr val="tx1"/>
                </a:solidFill>
              </a:rPr>
              <a:t>در این سیستم،قالب بندی که یکی از مشکلات اجرایی ساختمان می باشد،حذف گردیده و اجرای سقف را با سرعت بالا عملی می کند و این امکان وجود دارد که بعد از تکمیل شبکه های تاسیساتی به صورت یکجا نسبت به بتن ریزی تمام سقف وطبقات اقدام نمود</a:t>
            </a:r>
            <a:r>
              <a:rPr lang="en-US" sz="2383" dirty="0">
                <a:solidFill>
                  <a:schemeClr val="tx1"/>
                </a:solidFill>
              </a:rPr>
              <a:t>.</a:t>
            </a:r>
            <a:br>
              <a:rPr lang="en-US" sz="2383" dirty="0">
                <a:solidFill>
                  <a:schemeClr val="tx1"/>
                </a:solidFill>
              </a:rPr>
            </a:br>
            <a:r>
              <a:rPr lang="ar-SA" sz="2383" dirty="0">
                <a:solidFill>
                  <a:schemeClr val="tx1"/>
                </a:solidFill>
              </a:rPr>
              <a:t>نصب ورقه ها بدون جوشکاری و فقط بامیخ های فولادی انجام می شود</a:t>
            </a:r>
            <a:r>
              <a:rPr lang="en-US" sz="2383" dirty="0">
                <a:solidFill>
                  <a:schemeClr val="tx1"/>
                </a:solidFill>
              </a:rPr>
              <a:t/>
            </a:r>
            <a:br>
              <a:rPr lang="en-US" sz="2383" dirty="0">
                <a:solidFill>
                  <a:schemeClr val="tx1"/>
                </a:solidFill>
              </a:rPr>
            </a:br>
            <a:r>
              <a:rPr lang="ar-SA" sz="2383" dirty="0">
                <a:solidFill>
                  <a:schemeClr val="tx1"/>
                </a:solidFill>
              </a:rPr>
              <a:t>در این سیستم امکان اجرای سقف و بتن ریزی در کلیه طبقات ساختمان های چند </a:t>
            </a:r>
            <a:r>
              <a:rPr lang="en-US" sz="2383" dirty="0">
                <a:solidFill>
                  <a:schemeClr val="tx1"/>
                </a:solidFill>
              </a:rPr>
              <a:t>.</a:t>
            </a:r>
            <a:r>
              <a:rPr lang="ar-SA" sz="2383" dirty="0">
                <a:solidFill>
                  <a:schemeClr val="tx1"/>
                </a:solidFill>
              </a:rPr>
              <a:t>طبقه در یک زمان قابل انجام می باشد</a:t>
            </a:r>
            <a:r>
              <a:rPr lang="en-US" sz="2383" dirty="0">
                <a:solidFill>
                  <a:schemeClr val="tx1"/>
                </a:solidFill>
              </a:rPr>
              <a:t>.</a:t>
            </a:r>
            <a:r>
              <a:rPr lang="en-US" dirty="0" smtClean="0">
                <a:solidFill>
                  <a:schemeClr val="tx1"/>
                </a:solidFill>
              </a:rPr>
              <a:t/>
            </a:r>
            <a:br>
              <a:rPr lang="en-US" dirty="0" smtClean="0">
                <a:solidFill>
                  <a:schemeClr val="tx1"/>
                </a:solidFill>
              </a:rPr>
            </a:br>
            <a:endParaRPr lang="en-US" dirty="0">
              <a:solidFill>
                <a:schemeClr val="tx1"/>
              </a:solidFill>
            </a:endParaRP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dirty="0"/>
          </a:p>
        </p:txBody>
      </p:sp>
      <p:pic>
        <p:nvPicPr>
          <p:cNvPr id="18434" name="Picture 2" descr="C:\Users\saeed\Desktop\kampzit\1.jpg"/>
          <p:cNvPicPr>
            <a:picLocks noChangeAspect="1" noChangeArrowheads="1"/>
          </p:cNvPicPr>
          <p:nvPr/>
        </p:nvPicPr>
        <p:blipFill>
          <a:blip r:embed="rId2" cstate="print"/>
          <a:srcRect/>
          <a:stretch>
            <a:fillRect/>
          </a:stretch>
        </p:blipFill>
        <p:spPr bwMode="auto">
          <a:xfrm>
            <a:off x="742950" y="1200151"/>
            <a:ext cx="7756387" cy="5003562"/>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1774"/>
            <a:ext cx="8420100" cy="6719226"/>
          </a:xfrm>
        </p:spPr>
        <p:txBody>
          <a:bodyPr>
            <a:normAutofit fontScale="90000"/>
          </a:bodyPr>
          <a:lstStyle/>
          <a:p>
            <a:pPr algn="r" rtl="1"/>
            <a:r>
              <a:rPr lang="ar-SA" sz="2383" b="1" dirty="0">
                <a:solidFill>
                  <a:schemeClr val="accent2"/>
                </a:solidFill>
              </a:rPr>
              <a:t>مراحل اجرا</a:t>
            </a:r>
            <a:r>
              <a:rPr lang="en-US" sz="2383" dirty="0"/>
              <a:t/>
            </a:r>
            <a:br>
              <a:rPr lang="en-US" sz="2383" dirty="0"/>
            </a:br>
            <a:r>
              <a:rPr lang="ar-SA" sz="2383" dirty="0">
                <a:solidFill>
                  <a:schemeClr val="accent1">
                    <a:lumMod val="75000"/>
                  </a:schemeClr>
                </a:solidFill>
              </a:rPr>
              <a:t>1-دپو و انتقال به طبقات </a:t>
            </a:r>
            <a:r>
              <a:rPr lang="ar-SA" sz="2383" dirty="0"/>
              <a:t>:</a:t>
            </a:r>
            <a:r>
              <a:rPr lang="en-US" sz="2383" dirty="0"/>
              <a:t/>
            </a:r>
            <a:br>
              <a:rPr lang="en-US" sz="2383" dirty="0"/>
            </a:br>
            <a:r>
              <a:rPr lang="ar-SA" sz="2383" dirty="0">
                <a:solidFill>
                  <a:schemeClr val="tx1"/>
                </a:solidFill>
              </a:rPr>
              <a:t>ورق های کامپوزیت پس از انتقال به کارگاه و دپو در یک فضای کوچک ،به کمک نیروی انسانی و بدون نیاز به ماشین آلات و تنها با کمک یک بالابر به تراز های مختلف طبقات منتقل می شود</a:t>
            </a:r>
            <a:r>
              <a:rPr lang="en-US" sz="2383" dirty="0">
                <a:solidFill>
                  <a:schemeClr val="tx1"/>
                </a:solidFill>
              </a:rPr>
              <a:t>.</a:t>
            </a:r>
            <a:r>
              <a:rPr lang="en-US" sz="2383" dirty="0"/>
              <a:t/>
            </a:r>
            <a:br>
              <a:rPr lang="en-US" sz="2383" dirty="0"/>
            </a:br>
            <a:r>
              <a:rPr lang="en-US" sz="2383" dirty="0"/>
              <a:t/>
            </a:r>
            <a:br>
              <a:rPr lang="en-US" sz="2383" dirty="0"/>
            </a:br>
            <a:r>
              <a:rPr lang="fa-IR" sz="2383" dirty="0">
                <a:solidFill>
                  <a:schemeClr val="accent1">
                    <a:lumMod val="75000"/>
                  </a:schemeClr>
                </a:solidFill>
              </a:rPr>
              <a:t>2-</a:t>
            </a:r>
            <a:r>
              <a:rPr lang="ar-SA" sz="2383" dirty="0">
                <a:solidFill>
                  <a:schemeClr val="accent1">
                    <a:lumMod val="75000"/>
                  </a:schemeClr>
                </a:solidFill>
              </a:rPr>
              <a:t>جا گذاری عرشه های فولاد </a:t>
            </a:r>
            <a:r>
              <a:rPr lang="fa-IR" sz="2383" dirty="0">
                <a:solidFill>
                  <a:schemeClr val="accent1">
                    <a:lumMod val="75000"/>
                  </a:schemeClr>
                </a:solidFill>
              </a:rPr>
              <a:t>ی:</a:t>
            </a:r>
            <a:r>
              <a:rPr lang="en-US" sz="2383" dirty="0"/>
              <a:t/>
            </a:r>
            <a:br>
              <a:rPr lang="en-US" sz="2383" dirty="0"/>
            </a:br>
            <a:r>
              <a:rPr lang="ar-SA" sz="2383" dirty="0">
                <a:solidFill>
                  <a:schemeClr val="tx1"/>
                </a:solidFill>
              </a:rPr>
              <a:t> این عرشه ها شامل گیره های نر ومادگی هستند که براحتی توسط نیری انسانی نیمه ماهر در یکدیگر چفت می شوند و پس از این مرحله ، رفت </a:t>
            </a:r>
            <a:r>
              <a:rPr lang="fa-IR" sz="2383" dirty="0">
                <a:solidFill>
                  <a:schemeClr val="tx1"/>
                </a:solidFill>
              </a:rPr>
              <a:t>وآ</a:t>
            </a:r>
            <a:r>
              <a:rPr lang="ar-SA" sz="2383" dirty="0">
                <a:solidFill>
                  <a:schemeClr val="tx1"/>
                </a:solidFill>
              </a:rPr>
              <a:t>مد در طبقات بسیار ساده می شود و سرعت کار به طرز قابل ملاحظه ای افزایش می یابد</a:t>
            </a:r>
            <a:r>
              <a:rPr lang="en-US" sz="2383" dirty="0">
                <a:solidFill>
                  <a:schemeClr val="tx1"/>
                </a:solidFill>
              </a:rPr>
              <a:t>.</a:t>
            </a:r>
            <a:r>
              <a:rPr lang="en-US" sz="2383" dirty="0"/>
              <a:t/>
            </a:r>
            <a:br>
              <a:rPr lang="en-US" sz="2383" dirty="0"/>
            </a:br>
            <a:r>
              <a:rPr lang="en-US" sz="2383" dirty="0"/>
              <a:t/>
            </a:r>
            <a:br>
              <a:rPr lang="en-US" sz="2383" dirty="0"/>
            </a:br>
            <a:r>
              <a:rPr lang="en-US" sz="2383" dirty="0">
                <a:solidFill>
                  <a:schemeClr val="accent1">
                    <a:lumMod val="75000"/>
                  </a:schemeClr>
                </a:solidFill>
              </a:rPr>
              <a:t>-3</a:t>
            </a:r>
            <a:r>
              <a:rPr lang="ar-SA" sz="2383" dirty="0">
                <a:solidFill>
                  <a:schemeClr val="accent1">
                    <a:lumMod val="75000"/>
                  </a:schemeClr>
                </a:solidFill>
              </a:rPr>
              <a:t>نصب میلگرد و گل میخ:</a:t>
            </a:r>
            <a:r>
              <a:rPr lang="en-US" sz="2383" dirty="0"/>
              <a:t/>
            </a:r>
            <a:br>
              <a:rPr lang="en-US" sz="2383" dirty="0"/>
            </a:br>
            <a:r>
              <a:rPr lang="ar-SA" sz="2383" dirty="0">
                <a:solidFill>
                  <a:schemeClr val="tx1"/>
                </a:solidFill>
              </a:rPr>
              <a:t>در محلی که عرشه های فولادی برروی تیرها قرار گرفته اند،برای اتصال این دو،از گل میخ استفاده می شود و این عمل باعث کاهش وزن تیرهای فولادی مصرفی می شود</a:t>
            </a:r>
            <a:r>
              <a:rPr lang="en-US" sz="2383" dirty="0"/>
              <a:t>.</a:t>
            </a:r>
            <a:br>
              <a:rPr lang="en-US" sz="2383" dirty="0"/>
            </a:br>
            <a:r>
              <a:rPr lang="en-US" sz="2383" dirty="0"/>
              <a:t/>
            </a:r>
            <a:br>
              <a:rPr lang="en-US" sz="2383" dirty="0"/>
            </a:br>
            <a:r>
              <a:rPr lang="ar-SA" sz="2383" dirty="0">
                <a:solidFill>
                  <a:schemeClr val="accent1">
                    <a:lumMod val="75000"/>
                  </a:schemeClr>
                </a:solidFill>
              </a:rPr>
              <a:t>4- بتن ریزی</a:t>
            </a:r>
            <a:r>
              <a:rPr lang="ar-SA" sz="2383" dirty="0"/>
              <a:t>:</a:t>
            </a:r>
            <a:r>
              <a:rPr lang="en-US" sz="2383" dirty="0"/>
              <a:t/>
            </a:r>
            <a:br>
              <a:rPr lang="en-US" sz="2383" dirty="0"/>
            </a:br>
            <a:r>
              <a:rPr lang="ar-SA" sz="2383" dirty="0">
                <a:solidFill>
                  <a:schemeClr val="tx1"/>
                </a:solidFill>
              </a:rPr>
              <a:t>پس از اتصال میلگردها، بتن ریزی انجام می شود،ضخامت کم دال و یکنواختی سطح صفحات موجب خروج سریع هوا و ساده تر شدن عمل می شود</a:t>
            </a: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fa-IR" dirty="0" smtClean="0">
                <a:solidFill>
                  <a:schemeClr val="accent1">
                    <a:lumMod val="75000"/>
                  </a:schemeClr>
                </a:solidFill>
              </a:rPr>
              <a:t>کامپوزیت عرشه فولادی                                             </a:t>
            </a:r>
            <a:endParaRPr lang="en-US" dirty="0">
              <a:solidFill>
                <a:schemeClr val="accent1">
                  <a:lumMod val="75000"/>
                </a:schemeClr>
              </a:solidFill>
            </a:endParaRPr>
          </a:p>
        </p:txBody>
      </p:sp>
      <p:pic>
        <p:nvPicPr>
          <p:cNvPr id="19459" name="Picture 3" descr="C:\Users\saeed\Desktop\kampzit\m22.png"/>
          <p:cNvPicPr>
            <a:picLocks noGrp="1" noChangeAspect="1" noChangeArrowheads="1"/>
          </p:cNvPicPr>
          <p:nvPr>
            <p:ph sz="quarter" idx="1"/>
          </p:nvPr>
        </p:nvPicPr>
        <p:blipFill>
          <a:blip r:embed="rId2" cstate="print"/>
          <a:stretch>
            <a:fillRect/>
          </a:stretch>
        </p:blipFill>
        <p:spPr bwMode="auto">
          <a:xfrm>
            <a:off x="1101096" y="1797203"/>
            <a:ext cx="6878308" cy="458095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
            <a:ext cx="9328150" cy="1270926"/>
          </a:xfrm>
        </p:spPr>
        <p:txBody>
          <a:bodyPr>
            <a:normAutofit/>
          </a:bodyPr>
          <a:lstStyle/>
          <a:p>
            <a:pPr algn="r"/>
            <a:r>
              <a:rPr lang="fa-IR" dirty="0" smtClean="0"/>
              <a:t> </a:t>
            </a:r>
            <a:r>
              <a:rPr lang="en-US" sz="2383" dirty="0"/>
              <a:t/>
            </a:r>
            <a:br>
              <a:rPr lang="en-US" sz="2383" dirty="0"/>
            </a:br>
            <a:r>
              <a:rPr lang="en-US" sz="2383" dirty="0"/>
              <a:t>:</a:t>
            </a:r>
            <a:r>
              <a:rPr lang="ar-SA" sz="2383" b="1" dirty="0"/>
              <a:t>سقف کامپوزیت عرشه فولادی در مجموع شامل چهار نوع مصالح است که عبارتند </a:t>
            </a:r>
            <a:endParaRPr lang="en-US" sz="2383" dirty="0"/>
          </a:p>
        </p:txBody>
      </p:sp>
      <p:pic>
        <p:nvPicPr>
          <p:cNvPr id="4" name="Content Placeholder 3" descr="Borna Ista"/>
          <p:cNvPicPr>
            <a:picLocks noGrp="1"/>
          </p:cNvPicPr>
          <p:nvPr>
            <p:ph sz="quarter" idx="1"/>
          </p:nvPr>
        </p:nvPicPr>
        <p:blipFill>
          <a:blip r:embed="rId2" cstate="print"/>
          <a:stretch>
            <a:fillRect/>
          </a:stretch>
        </p:blipFill>
        <p:spPr bwMode="auto">
          <a:xfrm>
            <a:off x="1444625" y="2023930"/>
            <a:ext cx="6191250" cy="41275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416</TotalTime>
  <Words>382</Words>
  <Application>Microsoft Office PowerPoint</Application>
  <PresentationFormat>A4 Paper (210x297 mm)</PresentationFormat>
  <Paragraphs>40</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 RaiMedia-Bold</vt:lpstr>
      <vt:lpstr>B Badr</vt:lpstr>
      <vt:lpstr>B Fantezy</vt:lpstr>
      <vt:lpstr>Century Schoolbook</vt:lpstr>
      <vt:lpstr>Times New Roman</vt:lpstr>
      <vt:lpstr>Wingdings</vt:lpstr>
      <vt:lpstr>Wingdings 2</vt:lpstr>
      <vt:lpstr>Oriel</vt:lpstr>
      <vt:lpstr>بیضا  موضوع: سقف عرشه فولادی استاد: آقای دکتر مهرداد صدر نشین دانشجو: حسین علی زارع رشته: مهندسی اجرایی عمران  تاریخ ارائه: 94/8/26 </vt:lpstr>
      <vt:lpstr>یکی از بخش های ساختمان که تاثیر فوق العاده ای در سرعت ساخت دارد،سقف می باشد. اگر دراجرای سقف از روش های نوین استفاده شود،پروژه در دوره زمان کوتاه و بسیار مناسبی اجرا می شود. سقف کامپوزیت عرشه فولادی یکی از روش های نوین می باشد که امروزه طرفداران .بسیار زیادی در دنیا دارد</vt:lpstr>
      <vt:lpstr>معرفی سقف عرشه فولادی سقف عرشه فولادی با ورق های گالوانیزه ذوزنقه ای شکل آجدار بدون استفاده از میلگرد و حذف قالب بندی اجرا می شود.وزن این سقف نسبت به سقف های مشابه حدود30 تا 60 درصدکمتر می باشد و سرعت اجرای این سقف حدود12 برابر بیشتر از سقف های معمولی مانند دال بتنی و تیرچه .بلوک می باشد </vt:lpstr>
      <vt:lpstr>PowerPoint Presentation</vt:lpstr>
      <vt:lpstr>  ویژگی های سقف عرشه فولادی بتن ریزی در این سقف از سطح بسیار صاف ویکپارچه برخورداراست که پس از آن نیاز به کفسازی و پوکه ریزی نمی باشد وبا سرعت بالا آماده عملیات نازک کاری می باشد در این سیستم،قالب بندی که یکی از مشکلات اجرایی ساختمان می باشد،حذف گردیده و اجرای سقف را با سرعت بالا عملی می کند و این امکان وجود دارد که بعد از تکمیل شبکه های تاسیساتی به صورت یکجا نسبت به بتن ریزی تمام سقف وطبقات اقدام نمود. نصب ورقه ها بدون جوشکاری و فقط بامیخ های فولادی انجام می شود در این سیستم امکان اجرای سقف و بتن ریزی در کلیه طبقات ساختمان های چند .طبقه در یک زمان قابل انجام می باشد. </vt:lpstr>
      <vt:lpstr>PowerPoint Presentation</vt:lpstr>
      <vt:lpstr>مراحل اجرا 1-دپو و انتقال به طبقات : ورق های کامپوزیت پس از انتقال به کارگاه و دپو در یک فضای کوچک ،به کمک نیروی انسانی و بدون نیاز به ماشین آلات و تنها با کمک یک بالابر به تراز های مختلف طبقات منتقل می شود.  2-جا گذاری عرشه های فولاد ی:  این عرشه ها شامل گیره های نر ومادگی هستند که براحتی توسط نیری انسانی نیمه ماهر در یکدیگر چفت می شوند و پس از این مرحله ، رفت وآمد در طبقات بسیار ساده می شود و سرعت کار به طرز قابل ملاحظه ای افزایش می یابد.  -3نصب میلگرد و گل میخ: در محلی که عرشه های فولادی برروی تیرها قرار گرفته اند،برای اتصال این دو،از گل میخ استفاده می شود و این عمل باعث کاهش وزن تیرهای فولادی مصرفی می شود.  4- بتن ریزی: پس از اتصال میلگردها، بتن ریزی انجام می شود،ضخامت کم دال و یکنواختی سطح صفحات موجب خروج سریع هوا و ساده تر شدن عمل می شود </vt:lpstr>
      <vt:lpstr>کامپوزیت عرشه فولادی                                             </vt:lpstr>
      <vt:lpstr>  :سقف کامپوزیت عرشه فولادی در مجموع شامل چهار نوع مصالح است که عبارتند </vt:lpstr>
      <vt:lpstr>الف) ورق فولادی     ب) برشگیر   ج) آرماتور     د) بتن </vt:lpstr>
      <vt:lpstr>PowerPoint Presentation</vt:lpstr>
      <vt:lpstr>  الف) ورق فولادی (Steel Sheet)   ورق فولادی شاخص‌ترین مصالح این نوع سقف می‌باشد که برای ساخت آن ورق فولادی گالوانیزه  (هر دو طرف) با ضخامت‌های  2/1  تا 8  میلیمتر را به وسیله دستگاه‌های  Rol Forming به روش نورد سرد (Cold Forming) به حالت موجدار شکل دهی می‌کنند به صورتی که در مقطع ورق حاصله هر موج به شکل یک ذوزنقه دیده می‌شود. برای محاسبه مشخصات هندسی مقطع می‌بایست از ضخامت پوشش گالوانیزه (Zinc Coating) صرف نظر نمود ارتفاع ذوزنقه‌ها (عمق کنگره) حداکثر ۷۵ میلیمتر می‌باشد همچنین ضخامت بتون روی کنگره ها از 50 میلیمتر کمترنباشد. ضمن رعایت ضوابط موجود برای این ورق‌ها می‌توان آنها را برای کاربری‌های مختلف به حالت‌های خاصی از ذوزنقه شکل داد تا به قابلیت‌های جدیدی دست یافت. این ورق‌ها می‌بایست در جان خود (قسمت شیبدار ورق) دارای فرورفتگی‌ها و برجستگی‌هایی باشند تا درگیری (Interlock) بین فولاد و بتن را ایجاد نمایند. در طی مراحل بارگیری، حمل و دپوی این ورق‌ها می‌بایست دقت لازم برای جلوگیری از تغییر شکل (Deformation) آنها صورت گیرد.      </vt:lpstr>
      <vt:lpstr>PowerPoint Presentation</vt:lpstr>
      <vt:lpstr>  ب) برشگیر (Stud Shear Connector)   برشگیرها یا گل میخ‌های خاصی که در این نوع سقف استفاده می‌شود به جهت نوع مصالح و روش خاص اجرا، یکی دیگراز نقاط قوت این نوع سقف محسوب می‌شود. قطر این برشگیرها حداکثر ۲۰ میلیمتر و ارتفاع آنها بسته به شکل ورق فولادی متغییر می‌باشد و در نهایت حداقل ارتفاع گل میخ بعد از نصب که از بالای ورق زوزنقه‌ای اندازه‌گیری می‌شود نباید کمتر از ۴۰ میلیمتر باشد. این گل میخ‌ها به وسیله دستگاه جوش قوس الکتریکی خاصی که Stud Welder خوانده می‌شود به بال تیرهای سازه‌ای جوش می‌شود. این فرآیند جوشکاری می‌تواند هم به صورت مستقیم روی بال تیر سازه‌ای انجام گیرد (Direct Attach Welding) و هم از روی ورق فولادی انجام گیرد (Through the Sheet Welding) قبل از قرارگیری گل میخ یک حلقه سرامیکی در محل جوش قرارمی‌گیرد تا از حوضچه مذاب ایجاد شده در لحظه ایجاد قوس الکتریکی محافظت نماید. </vt:lpstr>
      <vt:lpstr>آرماتور</vt:lpstr>
      <vt:lpstr>   ج) آرماتور (Reinforcement)  آرماتوربندی در چهار مورد زیر می‌بایست اجرا گردد: ۱-   مقاومت در برابر لنگر منفی در دهانه‌های ممتد و کنسول ها ۲-   بارهای متمرکز یا بازشوها ۳-   آرماتور حرارتی  ۴-   مقاومت در برابر لنگر مثبت در صورتی که از عملکرد کششی ورق فولادی صرف‌نظر شود. آرماتوربندی این سقف در صورتی که با استفاده از میلگردهای آجدار مرسوم و موجود در بازار صورت گیرد تا حدودی وقت‌گیر (نسبت به سایر مراحل اجرای این نوع سقف) خواهد بود اما در صورت استفاده از مش‌های آماده (Fabric Reinforcement) این مرحله از اجرای سقف نیز با سرعت قابل قبولی صورت خواهد پذیرفت البته این مش‌های آماده می‌بایست مطابق با استانداردهای مربوطه ساخته، حمل و نصب گردند. </vt:lpstr>
      <vt:lpstr>PowerPoint Presentation</vt:lpstr>
      <vt:lpstr>د) بتن مقاومت فشاری بتن مورد استفاده با توجه به اینکه از بتن سبک یا بتن معمولی استفاده شود می‌توانداز ۲۰۰ تا ۳۰۰ کیلوگرم بر سانتی‌متر مربع متغیر باشد که با توجه به نوع بارگذاری و مشخصات دهانه تعیین خواهد شد. در هنگام محاسبه مشخصات هندسی مقطع می‌بایست به جهت کنگره‌های ورق فولادی نسبت به تیر سازه‌ای موجود دقت نمود چرا که در صورت عمود بودن کنگره‌ها بر تیر، از بتن موجود در زیر سطح فوقانی ورق ذوزنقه‌ای باید صرف‌نظر نمود. ضخامت دال بتنی در بالای کنگره روی ورق ذوزنقه‌ای نباید از ۵۰ میلیمتر کمتر باشد. با توجه به این موضوع در صورت استفاده از ورق فولادی با ارتفاع حداکثر mm 75 مجموع ضخامت سقف mm125 خواهد بود. یکی دیگر از راهکارهای سرعت بخشیدن به اجرای این سقف استفاده از بتن دارای فیبرهای پلیمری یا فولادی (Fibre Reinforced Concrete) می‌باشد که با استفاده از آن می‌توان آرماتوربندی را در اکثر نقاط عرشه فولادی حذف نمود که البته تهیه، حمل و ریختن آن می‌بایست با دقت خاص و براساس آئین‌نامه‌های مربوطه باشد. </vt:lpstr>
      <vt:lpstr>PowerPoint Presentation</vt:lpstr>
      <vt:lpstr>PowerPoint Presentation</vt:lpstr>
      <vt:lpstr>مزایا:   سقف کامپوزیت عرشه فولادی         </vt:lpstr>
      <vt:lpstr>PowerPoint Presentation</vt:lpstr>
      <vt:lpstr>نصب و اجرا </vt:lpstr>
      <vt:lpstr>PowerPoint Presentation</vt:lpstr>
      <vt:lpstr>STUD WELDER جهت نصب گل میخ: </vt:lpstr>
      <vt:lpstr>  برای نصب ورق از دستگاه میخ کوب استفاده می شود </vt:lpstr>
      <vt:lpstr>جهت مدل‌سازی و طراحی سقف‌های کامپوزیت عرشه فولادی از: ETABS    نرم‌افزار مخصوص طراحی این سقف که قابلیت مدل‌سازی سقف در حالت‌های مختلف و با در نظر گرفتن المان‌های متغیر این سقف (ضخامت و شکل ورق فولادی، با شمع‌بندی یا بدون شمع‌بندی، ضخامت دال‌بتنی، میلگرد، گل میخ و …) را دارا می‌باشد استفاده می‌شود.</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سقف کامپوزیت</dc:title>
  <dc:creator>saeed</dc:creator>
  <cp:lastModifiedBy>MRT www.Win2Farsi.com</cp:lastModifiedBy>
  <cp:revision>42</cp:revision>
  <cp:lastPrinted>2015-11-09T14:19:47Z</cp:lastPrinted>
  <dcterms:created xsi:type="dcterms:W3CDTF">2012-11-04T12:02:40Z</dcterms:created>
  <dcterms:modified xsi:type="dcterms:W3CDTF">2015-11-09T14:22:29Z</dcterms:modified>
</cp:coreProperties>
</file>