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6" r:id="rId29"/>
    <p:sldId id="283" r:id="rId30"/>
    <p:sldId id="284"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DEC16-5420-416B-B84B-107CBC49F63C}" type="datetimeFigureOut">
              <a:rPr lang="en-US" smtClean="0"/>
              <a:pPr/>
              <a:t>4/10/2016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CCC77-E06C-4199-85C1-6BD609EF3A94}" type="slidenum">
              <a:rPr lang="en-US" smtClean="0"/>
              <a:pPr/>
              <a:t>‹#›</a:t>
            </a:fld>
            <a:endParaRPr lang="en-US"/>
          </a:p>
        </p:txBody>
      </p:sp>
    </p:spTree>
    <p:extLst>
      <p:ext uri="{BB962C8B-B14F-4D97-AF65-F5344CB8AC3E}">
        <p14:creationId xmlns:p14="http://schemas.microsoft.com/office/powerpoint/2010/main" val="284094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4/10/2016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3108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033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4/10/2016</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98151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4/10/2016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6594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4/10/2016</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73281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85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4/10/2016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2141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4/10/2016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2259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4/10/2016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041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083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4/10/2016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8742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4/10/2016</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1888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4/10/2016</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226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0541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61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852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4/10/2016</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23345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commons.wikimedia.org/wiki/File:HomeEarthRodAustralia1.jpg?uselang=f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9912" y="1196752"/>
            <a:ext cx="1368152" cy="792088"/>
          </a:xfrm>
        </p:spPr>
        <p:txBody>
          <a:bodyPr>
            <a:normAutofit/>
          </a:bodyPr>
          <a:lstStyle/>
          <a:p>
            <a:pPr rtl="1"/>
            <a:r>
              <a:rPr lang="fa-IR" sz="4000" dirty="0" smtClean="0">
                <a:latin typeface="IranNastaliq" pitchFamily="18" charset="0"/>
                <a:cs typeface="IranNastaliq" pitchFamily="18" charset="0"/>
              </a:rPr>
              <a:t>دانشگاه بیضا</a:t>
            </a:r>
            <a:endParaRPr lang="fa-IR" sz="6000" b="1" dirty="0">
              <a:latin typeface="IranNastaliq" pitchFamily="18" charset="0"/>
              <a:cs typeface="IranNastaliq" pitchFamily="18" charset="0"/>
            </a:endParaRPr>
          </a:p>
        </p:txBody>
      </p:sp>
      <p:sp>
        <p:nvSpPr>
          <p:cNvPr id="3" name="Subtitle 2"/>
          <p:cNvSpPr>
            <a:spLocks noGrp="1"/>
          </p:cNvSpPr>
          <p:nvPr>
            <p:ph type="subTitle" idx="1"/>
          </p:nvPr>
        </p:nvSpPr>
        <p:spPr>
          <a:xfrm>
            <a:off x="3059832" y="2708920"/>
            <a:ext cx="2592288" cy="1828800"/>
          </a:xfrm>
        </p:spPr>
        <p:txBody>
          <a:bodyPr>
            <a:noAutofit/>
          </a:bodyPr>
          <a:lstStyle/>
          <a:p>
            <a:pPr algn="ctr" rtl="1"/>
            <a:r>
              <a:rPr lang="fa-IR" sz="3600" dirty="0" smtClean="0">
                <a:solidFill>
                  <a:schemeClr val="tx1"/>
                </a:solidFill>
                <a:latin typeface="IranNastaliq" pitchFamily="18" charset="0"/>
                <a:cs typeface="IranNastaliq" pitchFamily="18" charset="0"/>
              </a:rPr>
              <a:t>استاد </a:t>
            </a:r>
            <a:r>
              <a:rPr lang="fa-IR" sz="3600" dirty="0" smtClean="0">
                <a:solidFill>
                  <a:schemeClr val="tx1"/>
                </a:solidFill>
                <a:latin typeface="IranNastaliq" pitchFamily="18" charset="0"/>
                <a:cs typeface="IranNastaliq" pitchFamily="18" charset="0"/>
              </a:rPr>
              <a:t>:</a:t>
            </a:r>
          </a:p>
          <a:p>
            <a:pPr algn="ctr" rtl="1"/>
            <a:r>
              <a:rPr lang="fa-IR" sz="3600" dirty="0" smtClean="0">
                <a:solidFill>
                  <a:schemeClr val="tx1"/>
                </a:solidFill>
                <a:latin typeface="IranNastaliq" pitchFamily="18" charset="0"/>
                <a:cs typeface="IranNastaliq" pitchFamily="18" charset="0"/>
              </a:rPr>
              <a:t> آقای مهندس سعیدی پور</a:t>
            </a:r>
            <a:endParaRPr lang="fa-IR" sz="3600" dirty="0" smtClean="0">
              <a:solidFill>
                <a:schemeClr val="tx1"/>
              </a:solidFill>
              <a:latin typeface="IranNastaliq" pitchFamily="18" charset="0"/>
              <a:cs typeface="IranNastaliq" pitchFamily="18" charset="0"/>
            </a:endParaRPr>
          </a:p>
          <a:p>
            <a:pPr algn="ctr" rtl="1"/>
            <a:r>
              <a:rPr lang="fa-IR" sz="3600" dirty="0" smtClean="0">
                <a:solidFill>
                  <a:schemeClr val="tx1"/>
                </a:solidFill>
                <a:latin typeface="IranNastaliq" pitchFamily="18" charset="0"/>
                <a:cs typeface="IranNastaliq" pitchFamily="18" charset="0"/>
              </a:rPr>
              <a:t>دانشجو:</a:t>
            </a:r>
          </a:p>
          <a:p>
            <a:pPr algn="ctr" rtl="1"/>
            <a:r>
              <a:rPr lang="fa-IR" sz="3600" dirty="0" smtClean="0">
                <a:solidFill>
                  <a:schemeClr val="tx1"/>
                </a:solidFill>
                <a:latin typeface="IranNastaliq" pitchFamily="18" charset="0"/>
                <a:cs typeface="IranNastaliq" pitchFamily="18" charset="0"/>
              </a:rPr>
              <a:t>حسین علی زارع</a:t>
            </a:r>
          </a:p>
          <a:p>
            <a:pPr algn="ctr" rtl="1"/>
            <a:r>
              <a:rPr lang="fa-IR" sz="3600" dirty="0" smtClean="0">
                <a:solidFill>
                  <a:schemeClr val="tx1"/>
                </a:solidFill>
                <a:latin typeface="IranNastaliq" pitchFamily="18" charset="0"/>
                <a:cs typeface="IranNastaliq" pitchFamily="18" charset="0"/>
              </a:rPr>
              <a:t>رشته مهندسی اجرایی عمران</a:t>
            </a:r>
            <a:endParaRPr lang="fa-IR" sz="3600" dirty="0" smtClean="0">
              <a:solidFill>
                <a:schemeClr val="tx1"/>
              </a:solidFill>
              <a:latin typeface="IranNastaliq" pitchFamily="18" charset="0"/>
              <a:cs typeface="IranNastaliq" pitchFamily="18" charset="0"/>
            </a:endParaRPr>
          </a:p>
          <a:p>
            <a:pPr algn="ctr" rtl="1"/>
            <a:r>
              <a:rPr lang="fa-IR" sz="3600" dirty="0" smtClean="0">
                <a:solidFill>
                  <a:schemeClr val="tx1"/>
                </a:solidFill>
                <a:latin typeface="IranNastaliq" pitchFamily="18" charset="0"/>
                <a:cs typeface="IranNastaliq" pitchFamily="18" charset="0"/>
              </a:rPr>
              <a:t>بهار </a:t>
            </a:r>
            <a:r>
              <a:rPr lang="fa-IR" sz="2800" dirty="0" smtClean="0">
                <a:solidFill>
                  <a:schemeClr val="tx1"/>
                </a:solidFill>
                <a:latin typeface="A Suls" pitchFamily="2" charset="-78"/>
                <a:cs typeface="B Fantezy" panose="00000400000000000000" pitchFamily="2" charset="-78"/>
              </a:rPr>
              <a:t>1395</a:t>
            </a:r>
            <a:endParaRPr lang="fa-IR" sz="2800" dirty="0">
              <a:solidFill>
                <a:schemeClr val="tx1"/>
              </a:solidFill>
              <a:latin typeface="A Suls" pitchFamily="2" charset="-78"/>
              <a:cs typeface="B Fantezy" panose="00000400000000000000" pitchFamily="2" charset="-78"/>
            </a:endParaRPr>
          </a:p>
        </p:txBody>
      </p:sp>
      <p:sp>
        <p:nvSpPr>
          <p:cNvPr id="6" name="Subtitle 2"/>
          <p:cNvSpPr txBox="1">
            <a:spLocks/>
          </p:cNvSpPr>
          <p:nvPr/>
        </p:nvSpPr>
        <p:spPr>
          <a:xfrm>
            <a:off x="1115616" y="1916832"/>
            <a:ext cx="6400800" cy="838200"/>
          </a:xfrm>
          <a:prstGeom prst="rect">
            <a:avLst/>
          </a:prstGeom>
        </p:spPr>
        <p:txBody>
          <a:bodyPr vert="horz" lIns="91440" tIns="45720" rIns="91440" bIns="45720" rtlCol="0">
            <a:noAutofit/>
          </a:bodyPr>
          <a:lstStyle/>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4800" b="1" i="0" u="none" strike="noStrike" kern="1200" cap="none" spc="0" normalizeH="0" baseline="0" noProof="0" dirty="0" smtClean="0">
                <a:ln>
                  <a:noFill/>
                </a:ln>
                <a:solidFill>
                  <a:schemeClr val="tx1"/>
                </a:solidFill>
                <a:effectLst/>
                <a:uLnTx/>
                <a:uFillTx/>
                <a:latin typeface="+mn-lt"/>
                <a:ea typeface="+mn-ea"/>
                <a:cs typeface="B Titr" pitchFamily="2" charset="-78"/>
              </a:rPr>
              <a:t>ارت </a:t>
            </a:r>
            <a:r>
              <a:rPr kumimoji="0" lang="en-US" sz="4800" b="1" i="0" u="none" strike="noStrike" kern="1200" cap="none" spc="0" normalizeH="0" baseline="0" noProof="0" dirty="0" smtClean="0">
                <a:ln>
                  <a:noFill/>
                </a:ln>
                <a:solidFill>
                  <a:schemeClr val="tx1"/>
                </a:solidFill>
                <a:effectLst/>
                <a:uLnTx/>
                <a:uFillTx/>
                <a:latin typeface="+mn-lt"/>
                <a:ea typeface="+mn-ea"/>
                <a:cs typeface="B Titr" pitchFamily="2" charset="-78"/>
              </a:rPr>
              <a:t>(EARTH)</a:t>
            </a:r>
            <a:endParaRPr kumimoji="0" lang="fa-IR" sz="4800" b="1" i="0" u="none" strike="noStrike" kern="1200" cap="none" spc="0" normalizeH="0" baseline="0" noProof="0" dirty="0">
              <a:ln>
                <a:noFill/>
              </a:ln>
              <a:solidFill>
                <a:schemeClr val="tx1"/>
              </a:solidFill>
              <a:effectLst/>
              <a:uLnTx/>
              <a:uFillTx/>
              <a:latin typeface="+mn-lt"/>
              <a:ea typeface="+mn-ea"/>
              <a:cs typeface="B Titr"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188640"/>
            <a:ext cx="670560" cy="1004316"/>
          </a:xfrm>
          <a:prstGeom prst="rect">
            <a:avLst/>
          </a:prstGeom>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60648"/>
            <a:ext cx="6589199" cy="1280890"/>
          </a:xfrm>
        </p:spPr>
        <p:txBody>
          <a:bodyPr>
            <a:normAutofit/>
          </a:bodyPr>
          <a:lstStyle/>
          <a:p>
            <a:pPr algn="r" rtl="1"/>
            <a:r>
              <a:rPr lang="fa-IR" b="1" dirty="0" smtClean="0"/>
              <a:t>ج ـ مصالح مورد نیاز</a:t>
            </a:r>
            <a:endParaRPr lang="fa-IR" dirty="0"/>
          </a:p>
        </p:txBody>
      </p:sp>
      <p:sp>
        <p:nvSpPr>
          <p:cNvPr id="3" name="Content Placeholder 2"/>
          <p:cNvSpPr>
            <a:spLocks noGrp="1"/>
          </p:cNvSpPr>
          <p:nvPr>
            <p:ph idx="1"/>
          </p:nvPr>
        </p:nvSpPr>
        <p:spPr>
          <a:xfrm>
            <a:off x="539552" y="1124744"/>
            <a:ext cx="8229600" cy="4754563"/>
          </a:xfrm>
        </p:spPr>
        <p:txBody>
          <a:bodyPr>
            <a:normAutofit/>
          </a:bodyPr>
          <a:lstStyle/>
          <a:p>
            <a:pPr algn="r" rtl="1">
              <a:buNone/>
            </a:pPr>
            <a:r>
              <a:rPr lang="fa-IR" sz="2000" dirty="0" smtClean="0"/>
              <a:t>مصالح مورد نیاز و مشخصات آن برای اجرای چاه ارت ( روش عمقی ) و </a:t>
            </a:r>
            <a:r>
              <a:rPr lang="en-US" sz="2000" dirty="0" smtClean="0"/>
              <a:t>Rod</a:t>
            </a:r>
            <a:r>
              <a:rPr lang="fa-IR" sz="2000" dirty="0" smtClean="0"/>
              <a:t> کوبی ( روش سطحی ) در جدول زیر آمده است.</a:t>
            </a:r>
          </a:p>
          <a:p>
            <a:pPr algn="r" rtl="1">
              <a:buNone/>
            </a:pPr>
            <a:endParaRPr lang="fa-IR" sz="2000" dirty="0"/>
          </a:p>
        </p:txBody>
      </p:sp>
      <p:graphicFrame>
        <p:nvGraphicFramePr>
          <p:cNvPr id="4" name="Table 3"/>
          <p:cNvGraphicFramePr>
            <a:graphicFrameLocks noGrp="1"/>
          </p:cNvGraphicFramePr>
          <p:nvPr>
            <p:extLst>
              <p:ext uri="{D42A27DB-BD31-4B8C-83A1-F6EECF244321}">
                <p14:modId xmlns:p14="http://schemas.microsoft.com/office/powerpoint/2010/main" val="1316013117"/>
              </p:ext>
            </p:extLst>
          </p:nvPr>
        </p:nvGraphicFramePr>
        <p:xfrm>
          <a:off x="683568" y="1844824"/>
          <a:ext cx="8001000" cy="4915572"/>
        </p:xfrm>
        <a:graphic>
          <a:graphicData uri="http://schemas.openxmlformats.org/drawingml/2006/table">
            <a:tbl>
              <a:tblPr rtl="1" firstRow="1" bandRow="1">
                <a:tableStyleId>{5C22544A-7EE6-4342-B048-85BDC9FD1C3A}</a:tableStyleId>
              </a:tblPr>
              <a:tblGrid>
                <a:gridCol w="852714"/>
                <a:gridCol w="3490686"/>
                <a:gridCol w="3657600"/>
              </a:tblGrid>
              <a:tr h="536316">
                <a:tc>
                  <a:txBody>
                    <a:bodyPr/>
                    <a:lstStyle/>
                    <a:p>
                      <a:pPr algn="ctr" rtl="1"/>
                      <a:r>
                        <a:rPr lang="fa-IR" sz="2400" dirty="0" smtClean="0"/>
                        <a:t>ردیف</a:t>
                      </a:r>
                      <a:endParaRPr lang="fa-IR" sz="2400" dirty="0"/>
                    </a:p>
                  </a:txBody>
                  <a:tcPr/>
                </a:tc>
                <a:tc>
                  <a:txBody>
                    <a:bodyPr/>
                    <a:lstStyle/>
                    <a:p>
                      <a:pPr algn="ctr" rtl="1"/>
                      <a:r>
                        <a:rPr lang="fa-IR" sz="2400" dirty="0" smtClean="0"/>
                        <a:t>نوع جنس</a:t>
                      </a:r>
                      <a:endParaRPr lang="fa-IR" sz="2400" dirty="0"/>
                    </a:p>
                  </a:txBody>
                  <a:tcPr/>
                </a:tc>
                <a:tc>
                  <a:txBody>
                    <a:bodyPr/>
                    <a:lstStyle/>
                    <a:p>
                      <a:pPr algn="ctr" rtl="1"/>
                      <a:r>
                        <a:rPr lang="fa-IR" sz="2400" dirty="0" smtClean="0"/>
                        <a:t>توضیحات</a:t>
                      </a:r>
                      <a:endParaRPr lang="fa-IR" sz="2400" dirty="0"/>
                    </a:p>
                  </a:txBody>
                  <a:tcPr/>
                </a:tc>
              </a:tr>
              <a:tr h="435012">
                <a:tc>
                  <a:txBody>
                    <a:bodyPr/>
                    <a:lstStyle/>
                    <a:p>
                      <a:pPr algn="ctr" rtl="1"/>
                      <a:r>
                        <a:rPr lang="fa-IR" b="1" dirty="0" smtClean="0"/>
                        <a:t>1</a:t>
                      </a:r>
                      <a:endParaRPr lang="fa-IR" b="1" dirty="0"/>
                    </a:p>
                  </a:txBody>
                  <a:tcPr/>
                </a:tc>
                <a:tc>
                  <a:txBody>
                    <a:bodyPr/>
                    <a:lstStyle/>
                    <a:p>
                      <a:pPr algn="ctr" rtl="1"/>
                      <a:r>
                        <a:rPr lang="fa-IR" sz="1800" kern="1200" dirty="0" smtClean="0">
                          <a:solidFill>
                            <a:schemeClr val="dk1"/>
                          </a:solidFill>
                          <a:latin typeface="+mn-lt"/>
                          <a:ea typeface="+mn-ea"/>
                          <a:cs typeface="+mn-cs"/>
                        </a:rPr>
                        <a:t>ميله برقگير</a:t>
                      </a:r>
                      <a:endParaRPr lang="fa-IR" dirty="0"/>
                    </a:p>
                  </a:txBody>
                  <a:tcPr/>
                </a:tc>
                <a:tc>
                  <a:txBody>
                    <a:bodyPr/>
                    <a:lstStyle/>
                    <a:p>
                      <a:pPr algn="ctr" rtl="1"/>
                      <a:r>
                        <a:rPr lang="fa-IR" sz="1800" kern="1200" dirty="0" smtClean="0">
                          <a:solidFill>
                            <a:schemeClr val="dk1"/>
                          </a:solidFill>
                          <a:latin typeface="+mn-lt"/>
                          <a:ea typeface="+mn-ea"/>
                          <a:cs typeface="+mn-cs"/>
                        </a:rPr>
                        <a:t>ميله برقگير به طول 1.5متر و قطر آن 16 ميليمتر وجنس آن مس خالص و نوك تيز باشد</a:t>
                      </a:r>
                      <a:endParaRPr lang="fa-IR" dirty="0"/>
                    </a:p>
                  </a:txBody>
                  <a:tcPr/>
                </a:tc>
              </a:tr>
              <a:tr h="435012">
                <a:tc>
                  <a:txBody>
                    <a:bodyPr/>
                    <a:lstStyle/>
                    <a:p>
                      <a:pPr algn="ctr" rtl="1"/>
                      <a:r>
                        <a:rPr lang="fa-IR" b="1" dirty="0" smtClean="0"/>
                        <a:t>2</a:t>
                      </a:r>
                      <a:endParaRPr lang="fa-IR" b="1" dirty="0"/>
                    </a:p>
                  </a:txBody>
                  <a:tcPr/>
                </a:tc>
                <a:tc>
                  <a:txBody>
                    <a:bodyPr/>
                    <a:lstStyle/>
                    <a:p>
                      <a:pPr algn="ctr" rtl="1"/>
                      <a:r>
                        <a:rPr lang="fa-IR" sz="1800" kern="1200" dirty="0" smtClean="0">
                          <a:solidFill>
                            <a:schemeClr val="dk1"/>
                          </a:solidFill>
                          <a:latin typeface="+mn-lt"/>
                          <a:ea typeface="+mn-ea"/>
                          <a:cs typeface="+mn-cs"/>
                        </a:rPr>
                        <a:t>بست ميله برقگير به سيم ارت</a:t>
                      </a:r>
                      <a:endParaRPr lang="fa-IR" dirty="0"/>
                    </a:p>
                  </a:txBody>
                  <a:tcPr/>
                </a:tc>
                <a:tc>
                  <a:txBody>
                    <a:bodyPr/>
                    <a:lstStyle/>
                    <a:p>
                      <a:pPr algn="ctr" rtl="1"/>
                      <a:r>
                        <a:rPr lang="fa-IR" sz="1800" kern="1200" dirty="0" smtClean="0">
                          <a:solidFill>
                            <a:schemeClr val="dk1"/>
                          </a:solidFill>
                          <a:latin typeface="+mn-lt"/>
                          <a:ea typeface="+mn-ea"/>
                          <a:cs typeface="+mn-cs"/>
                        </a:rPr>
                        <a:t>جهت اتصال ميله برقگير به سيم ارت در نقاطي كه ارتفاع دكل حدودا 20 متر باشد</a:t>
                      </a:r>
                      <a:endParaRPr lang="fa-IR" dirty="0"/>
                    </a:p>
                  </a:txBody>
                  <a:tcPr/>
                </a:tc>
              </a:tr>
              <a:tr h="435012">
                <a:tc>
                  <a:txBody>
                    <a:bodyPr/>
                    <a:lstStyle/>
                    <a:p>
                      <a:pPr algn="ctr" rtl="1"/>
                      <a:r>
                        <a:rPr lang="fa-IR" b="1" dirty="0" smtClean="0"/>
                        <a:t>3</a:t>
                      </a:r>
                      <a:endParaRPr lang="fa-IR" b="1" dirty="0"/>
                    </a:p>
                  </a:txBody>
                  <a:tcPr/>
                </a:tc>
                <a:tc>
                  <a:txBody>
                    <a:bodyPr/>
                    <a:lstStyle/>
                    <a:p>
                      <a:pPr algn="ctr" rtl="1"/>
                      <a:r>
                        <a:rPr lang="fa-IR" sz="1800" kern="1200" dirty="0" smtClean="0">
                          <a:solidFill>
                            <a:schemeClr val="dk1"/>
                          </a:solidFill>
                          <a:latin typeface="+mn-lt"/>
                          <a:ea typeface="+mn-ea"/>
                          <a:cs typeface="+mn-cs"/>
                        </a:rPr>
                        <a:t>یوبولیت</a:t>
                      </a:r>
                      <a:endParaRPr lang="fa-IR" dirty="0"/>
                    </a:p>
                  </a:txBody>
                  <a:tcPr/>
                </a:tc>
                <a:tc>
                  <a:txBody>
                    <a:bodyPr/>
                    <a:lstStyle/>
                    <a:p>
                      <a:pPr algn="ctr" rtl="1"/>
                      <a:r>
                        <a:rPr lang="fa-IR" sz="1800" kern="1200" dirty="0" smtClean="0">
                          <a:solidFill>
                            <a:schemeClr val="dk1"/>
                          </a:solidFill>
                          <a:latin typeface="+mn-lt"/>
                          <a:ea typeface="+mn-ea"/>
                          <a:cs typeface="+mn-cs"/>
                        </a:rPr>
                        <a:t>جهت استغاده در میله برقگیر</a:t>
                      </a:r>
                      <a:endParaRPr lang="fa-IR" dirty="0"/>
                    </a:p>
                  </a:txBody>
                  <a:tcPr/>
                </a:tc>
              </a:tr>
              <a:tr h="435012">
                <a:tc>
                  <a:txBody>
                    <a:bodyPr/>
                    <a:lstStyle/>
                    <a:p>
                      <a:pPr algn="ctr" rtl="1"/>
                      <a:r>
                        <a:rPr lang="fa-IR" b="1" dirty="0" smtClean="0"/>
                        <a:t>4</a:t>
                      </a:r>
                      <a:endParaRPr lang="fa-IR" b="1" dirty="0"/>
                    </a:p>
                  </a:txBody>
                  <a:tcPr/>
                </a:tc>
                <a:tc>
                  <a:txBody>
                    <a:bodyPr/>
                    <a:lstStyle/>
                    <a:p>
                      <a:pPr algn="ctr" rtl="1"/>
                      <a:r>
                        <a:rPr lang="fa-IR" sz="1800" kern="1200" dirty="0" smtClean="0">
                          <a:solidFill>
                            <a:schemeClr val="dk1"/>
                          </a:solidFill>
                          <a:latin typeface="+mn-lt"/>
                          <a:ea typeface="+mn-ea"/>
                          <a:cs typeface="+mn-cs"/>
                        </a:rPr>
                        <a:t>بست سیم به دکل</a:t>
                      </a:r>
                      <a:endParaRPr lang="fa-IR" dirty="0"/>
                    </a:p>
                  </a:txBody>
                  <a:tcPr/>
                </a:tc>
                <a:tc>
                  <a:txBody>
                    <a:bodyPr/>
                    <a:lstStyle/>
                    <a:p>
                      <a:pPr algn="ctr" rtl="1"/>
                      <a:r>
                        <a:rPr lang="fa-IR" sz="1800" kern="1200" dirty="0" smtClean="0">
                          <a:solidFill>
                            <a:schemeClr val="dk1"/>
                          </a:solidFill>
                          <a:latin typeface="+mn-lt"/>
                          <a:ea typeface="+mn-ea"/>
                          <a:cs typeface="+mn-cs"/>
                        </a:rPr>
                        <a:t>سیم نمره 50 را به اندازه های لازم بریده و رشته رشته کرده جهت اتصال سیم ارت به دکل استفاده می نمائیم</a:t>
                      </a:r>
                      <a:endParaRPr lang="fa-IR" dirty="0"/>
                    </a:p>
                  </a:txBody>
                  <a:tcPr/>
                </a:tc>
              </a:tr>
              <a:tr h="435012">
                <a:tc>
                  <a:txBody>
                    <a:bodyPr/>
                    <a:lstStyle/>
                    <a:p>
                      <a:pPr algn="ctr" rtl="1"/>
                      <a:r>
                        <a:rPr lang="fa-IR" b="1" dirty="0" smtClean="0"/>
                        <a:t>5</a:t>
                      </a:r>
                      <a:endParaRPr lang="fa-IR" b="1" dirty="0"/>
                    </a:p>
                  </a:txBody>
                  <a:tcPr/>
                </a:tc>
                <a:tc>
                  <a:txBody>
                    <a:bodyPr/>
                    <a:lstStyle/>
                    <a:p>
                      <a:pPr algn="ctr" rtl="1"/>
                      <a:r>
                        <a:rPr lang="fa-IR" sz="1800" kern="1200" dirty="0" smtClean="0">
                          <a:solidFill>
                            <a:schemeClr val="dk1"/>
                          </a:solidFill>
                          <a:latin typeface="+mn-lt"/>
                          <a:ea typeface="+mn-ea"/>
                          <a:cs typeface="+mn-cs"/>
                        </a:rPr>
                        <a:t>تسمه آلومینیومی یا مسی</a:t>
                      </a:r>
                      <a:endParaRPr lang="fa-IR" dirty="0"/>
                    </a:p>
                  </a:txBody>
                  <a:tcPr/>
                </a:tc>
                <a:tc>
                  <a:txBody>
                    <a:bodyPr/>
                    <a:lstStyle/>
                    <a:p>
                      <a:pPr algn="ctr" rtl="1"/>
                      <a:r>
                        <a:rPr lang="fa-IR" sz="1800" kern="1200" dirty="0" smtClean="0">
                          <a:solidFill>
                            <a:schemeClr val="dk1"/>
                          </a:solidFill>
                          <a:latin typeface="+mn-lt"/>
                          <a:ea typeface="+mn-ea"/>
                          <a:cs typeface="+mn-cs"/>
                        </a:rPr>
                        <a:t> در اندازه 3*30*100 میلیمتر 4 عدد بکار گیری با یوبولیت جهت بستن میله برق گیر در دکل های مهاری</a:t>
                      </a:r>
                      <a:endParaRPr lang="fa-IR" dirty="0"/>
                    </a:p>
                  </a:txBody>
                  <a:tcPr/>
                </a:tc>
              </a:tr>
            </a:tbl>
          </a:graphicData>
        </a:graphic>
      </p:graphicFrame>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46550707"/>
              </p:ext>
            </p:extLst>
          </p:nvPr>
        </p:nvGraphicFramePr>
        <p:xfrm>
          <a:off x="395536" y="116632"/>
          <a:ext cx="8534400" cy="6580266"/>
        </p:xfrm>
        <a:graphic>
          <a:graphicData uri="http://schemas.openxmlformats.org/drawingml/2006/table">
            <a:tbl>
              <a:tblPr rtl="1" firstRow="1" bandRow="1">
                <a:tableStyleId>{5C22544A-7EE6-4342-B048-85BDC9FD1C3A}</a:tableStyleId>
              </a:tblPr>
              <a:tblGrid>
                <a:gridCol w="834572"/>
                <a:gridCol w="2616200"/>
                <a:gridCol w="5083628"/>
              </a:tblGrid>
              <a:tr h="792080">
                <a:tc>
                  <a:txBody>
                    <a:bodyPr/>
                    <a:lstStyle/>
                    <a:p>
                      <a:pPr algn="ctr" rtl="1"/>
                      <a:r>
                        <a:rPr lang="fa-IR" sz="2400" dirty="0" smtClean="0"/>
                        <a:t>ردیف</a:t>
                      </a:r>
                      <a:endParaRPr lang="fa-IR" sz="2400" dirty="0"/>
                    </a:p>
                  </a:txBody>
                  <a:tcPr/>
                </a:tc>
                <a:tc>
                  <a:txBody>
                    <a:bodyPr/>
                    <a:lstStyle/>
                    <a:p>
                      <a:pPr algn="ctr" rtl="1"/>
                      <a:r>
                        <a:rPr lang="fa-IR" sz="2400" dirty="0" smtClean="0"/>
                        <a:t>نوع جنس</a:t>
                      </a:r>
                      <a:endParaRPr lang="fa-IR" sz="2400" dirty="0"/>
                    </a:p>
                  </a:txBody>
                  <a:tcPr/>
                </a:tc>
                <a:tc>
                  <a:txBody>
                    <a:bodyPr/>
                    <a:lstStyle/>
                    <a:p>
                      <a:pPr algn="ctr" rtl="1"/>
                      <a:r>
                        <a:rPr lang="fa-IR" sz="2400" dirty="0" smtClean="0"/>
                        <a:t>توضیحات</a:t>
                      </a:r>
                      <a:endParaRPr lang="fa-IR" sz="2400" dirty="0"/>
                    </a:p>
                  </a:txBody>
                  <a:tcPr/>
                </a:tc>
              </a:tr>
              <a:tr h="428430">
                <a:tc>
                  <a:txBody>
                    <a:bodyPr/>
                    <a:lstStyle/>
                    <a:p>
                      <a:pPr algn="ctr" rtl="1"/>
                      <a:r>
                        <a:rPr lang="fa-IR" b="1" dirty="0" smtClean="0"/>
                        <a:t>6</a:t>
                      </a:r>
                      <a:endParaRPr lang="fa-IR" b="1" dirty="0"/>
                    </a:p>
                  </a:txBody>
                  <a:tcPr/>
                </a:tc>
                <a:tc>
                  <a:txBody>
                    <a:bodyPr/>
                    <a:lstStyle/>
                    <a:p>
                      <a:pPr algn="ctr" rtl="1"/>
                      <a:r>
                        <a:rPr lang="fa-IR" sz="1800" kern="1200" dirty="0" smtClean="0">
                          <a:solidFill>
                            <a:schemeClr val="dk1"/>
                          </a:solidFill>
                          <a:latin typeface="+mn-lt"/>
                          <a:ea typeface="+mn-ea"/>
                          <a:cs typeface="+mn-cs"/>
                        </a:rPr>
                        <a:t>سيم مسي نمره 50</a:t>
                      </a:r>
                      <a:endParaRPr lang="fa-IR" dirty="0"/>
                    </a:p>
                  </a:txBody>
                  <a:tcPr/>
                </a:tc>
                <a:tc>
                  <a:txBody>
                    <a:bodyPr/>
                    <a:lstStyle/>
                    <a:p>
                      <a:pPr algn="ctr" rtl="1"/>
                      <a:r>
                        <a:rPr lang="fa-IR" dirty="0" smtClean="0"/>
                        <a:t>7 رشته</a:t>
                      </a:r>
                      <a:endParaRPr lang="fa-IR" dirty="0"/>
                    </a:p>
                  </a:txBody>
                  <a:tcPr/>
                </a:tc>
              </a:tr>
              <a:tr h="880089">
                <a:tc>
                  <a:txBody>
                    <a:bodyPr/>
                    <a:lstStyle/>
                    <a:p>
                      <a:pPr algn="ctr" rtl="1"/>
                      <a:r>
                        <a:rPr lang="fa-IR" b="1" dirty="0" smtClean="0"/>
                        <a:t>7</a:t>
                      </a:r>
                      <a:endParaRPr lang="fa-IR" b="1" dirty="0"/>
                    </a:p>
                  </a:txBody>
                  <a:tcPr/>
                </a:tc>
                <a:tc>
                  <a:txBody>
                    <a:bodyPr/>
                    <a:lstStyle/>
                    <a:p>
                      <a:pPr algn="ctr" rtl="1"/>
                      <a:r>
                        <a:rPr lang="fa-IR" sz="1800" kern="1200" dirty="0" smtClean="0">
                          <a:solidFill>
                            <a:schemeClr val="dk1"/>
                          </a:solidFill>
                          <a:latin typeface="+mn-lt"/>
                          <a:ea typeface="+mn-ea"/>
                          <a:cs typeface="+mn-cs"/>
                        </a:rPr>
                        <a:t>كابلشو نمره 50</a:t>
                      </a:r>
                      <a:endParaRPr lang="fa-IR" dirty="0"/>
                    </a:p>
                  </a:txBody>
                  <a:tcPr/>
                </a:tc>
                <a:tc>
                  <a:txBody>
                    <a:bodyPr/>
                    <a:lstStyle/>
                    <a:p>
                      <a:pPr algn="ctr" rtl="1"/>
                      <a:r>
                        <a:rPr lang="fa-IR" sz="1800" kern="1200" dirty="0" smtClean="0">
                          <a:solidFill>
                            <a:schemeClr val="dk1"/>
                          </a:solidFill>
                          <a:latin typeface="+mn-lt"/>
                          <a:ea typeface="+mn-ea"/>
                          <a:cs typeface="+mn-cs"/>
                        </a:rPr>
                        <a:t>جهت اتصال سيستم ارت به شينه داخل سايت و يا اتصال پاي دكلهاي مهاري و خود ايستا به سيستم ارت </a:t>
                      </a:r>
                      <a:endParaRPr lang="fa-IR" dirty="0"/>
                    </a:p>
                  </a:txBody>
                  <a:tcPr/>
                </a:tc>
              </a:tr>
              <a:tr h="616062">
                <a:tc>
                  <a:txBody>
                    <a:bodyPr/>
                    <a:lstStyle/>
                    <a:p>
                      <a:pPr algn="ctr" rtl="1"/>
                      <a:r>
                        <a:rPr lang="fa-IR" b="1" dirty="0" smtClean="0"/>
                        <a:t>8</a:t>
                      </a:r>
                      <a:endParaRPr lang="fa-IR" b="1" dirty="0"/>
                    </a:p>
                  </a:txBody>
                  <a:tcPr/>
                </a:tc>
                <a:tc>
                  <a:txBody>
                    <a:bodyPr/>
                    <a:lstStyle/>
                    <a:p>
                      <a:pPr algn="ctr" rtl="1"/>
                      <a:r>
                        <a:rPr lang="fa-IR" sz="1800" kern="1200" dirty="0" smtClean="0">
                          <a:solidFill>
                            <a:schemeClr val="dk1"/>
                          </a:solidFill>
                          <a:latin typeface="+mn-lt"/>
                          <a:ea typeface="+mn-ea"/>
                          <a:cs typeface="+mn-cs"/>
                        </a:rPr>
                        <a:t>لوله پلي اتيلن 10 اتمسفر</a:t>
                      </a:r>
                      <a:endParaRPr lang="fa-IR" dirty="0"/>
                    </a:p>
                  </a:txBody>
                  <a:tcPr/>
                </a:tc>
                <a:tc>
                  <a:txBody>
                    <a:bodyPr/>
                    <a:lstStyle/>
                    <a:p>
                      <a:pPr algn="ctr" rtl="1"/>
                      <a:r>
                        <a:rPr lang="fa-IR" sz="1800" kern="1200" dirty="0" smtClean="0">
                          <a:solidFill>
                            <a:schemeClr val="dk1"/>
                          </a:solidFill>
                          <a:latin typeface="+mn-lt"/>
                          <a:ea typeface="+mn-ea"/>
                          <a:cs typeface="+mn-cs"/>
                        </a:rPr>
                        <a:t>برای ایجاد پوشش عایق روی سیم مسی در محوطه و محل تردد </a:t>
                      </a:r>
                      <a:endParaRPr lang="fa-IR" dirty="0"/>
                    </a:p>
                  </a:txBody>
                  <a:tcPr/>
                </a:tc>
              </a:tr>
              <a:tr h="616062">
                <a:tc>
                  <a:txBody>
                    <a:bodyPr/>
                    <a:lstStyle/>
                    <a:p>
                      <a:pPr algn="ctr" rtl="1"/>
                      <a:r>
                        <a:rPr lang="fa-IR" b="1" dirty="0" smtClean="0"/>
                        <a:t>9</a:t>
                      </a:r>
                      <a:endParaRPr lang="fa-IR" b="1" dirty="0"/>
                    </a:p>
                  </a:txBody>
                  <a:tcPr/>
                </a:tc>
                <a:tc>
                  <a:txBody>
                    <a:bodyPr/>
                    <a:lstStyle/>
                    <a:p>
                      <a:pPr algn="ctr" rtl="1"/>
                      <a:r>
                        <a:rPr lang="fa-IR" sz="1800" kern="1200" dirty="0" smtClean="0">
                          <a:solidFill>
                            <a:schemeClr val="dk1"/>
                          </a:solidFill>
                          <a:latin typeface="+mn-lt"/>
                          <a:ea typeface="+mn-ea"/>
                          <a:cs typeface="+mn-cs"/>
                        </a:rPr>
                        <a:t>بست لوله پلی اتیلن همراه پیچ و رولپلاک</a:t>
                      </a:r>
                      <a:endParaRPr lang="fa-IR" dirty="0"/>
                    </a:p>
                  </a:txBody>
                  <a:tcPr/>
                </a:tc>
                <a:tc>
                  <a:txBody>
                    <a:bodyPr/>
                    <a:lstStyle/>
                    <a:p>
                      <a:pPr algn="ctr" rtl="1"/>
                      <a:r>
                        <a:rPr lang="fa-IR" sz="1800" kern="1200" dirty="0" smtClean="0">
                          <a:solidFill>
                            <a:schemeClr val="dk1"/>
                          </a:solidFill>
                          <a:latin typeface="+mn-lt"/>
                          <a:ea typeface="+mn-ea"/>
                          <a:cs typeface="+mn-cs"/>
                        </a:rPr>
                        <a:t>جهت اتصال لوله پلی اتیلن به دیوار </a:t>
                      </a:r>
                      <a:endParaRPr lang="fa-IR" dirty="0"/>
                    </a:p>
                  </a:txBody>
                  <a:tcPr/>
                </a:tc>
              </a:tr>
              <a:tr h="880089">
                <a:tc>
                  <a:txBody>
                    <a:bodyPr/>
                    <a:lstStyle/>
                    <a:p>
                      <a:pPr algn="ctr" rtl="1"/>
                      <a:r>
                        <a:rPr lang="fa-IR" b="1" dirty="0" smtClean="0"/>
                        <a:t>10</a:t>
                      </a:r>
                      <a:endParaRPr lang="fa-IR" b="1" dirty="0"/>
                    </a:p>
                  </a:txBody>
                  <a:tcPr/>
                </a:tc>
                <a:tc>
                  <a:txBody>
                    <a:bodyPr/>
                    <a:lstStyle/>
                    <a:p>
                      <a:pPr algn="ctr" rtl="1"/>
                      <a:r>
                        <a:rPr lang="fa-IR" sz="1800" kern="1200" dirty="0" smtClean="0">
                          <a:solidFill>
                            <a:schemeClr val="dk1"/>
                          </a:solidFill>
                          <a:latin typeface="+mn-lt"/>
                          <a:ea typeface="+mn-ea"/>
                          <a:cs typeface="+mn-cs"/>
                        </a:rPr>
                        <a:t>پودر انفجاری </a:t>
                      </a:r>
                      <a:r>
                        <a:rPr lang="en-US" sz="1800" kern="1200" dirty="0" err="1" smtClean="0">
                          <a:solidFill>
                            <a:schemeClr val="dk1"/>
                          </a:solidFill>
                          <a:latin typeface="+mn-lt"/>
                          <a:ea typeface="+mn-ea"/>
                          <a:cs typeface="+mn-cs"/>
                        </a:rPr>
                        <a:t>cadweld</a:t>
                      </a:r>
                      <a:endParaRPr lang="fa-IR" dirty="0"/>
                    </a:p>
                  </a:txBody>
                  <a:tcPr/>
                </a:tc>
                <a:tc>
                  <a:txBody>
                    <a:bodyPr/>
                    <a:lstStyle/>
                    <a:p>
                      <a:pPr algn="ctr" rtl="1"/>
                      <a:r>
                        <a:rPr lang="fa-IR" sz="1800" kern="1200" dirty="0" smtClean="0">
                          <a:solidFill>
                            <a:schemeClr val="dk1"/>
                          </a:solidFill>
                          <a:latin typeface="+mn-lt"/>
                          <a:ea typeface="+mn-ea"/>
                          <a:cs typeface="+mn-cs"/>
                        </a:rPr>
                        <a:t>جهت جوش دادن سیم به صفحه یا سیم به میله </a:t>
                      </a:r>
                      <a:r>
                        <a:rPr lang="en-US" sz="1800" kern="1200" dirty="0" smtClean="0">
                          <a:solidFill>
                            <a:schemeClr val="dk1"/>
                          </a:solidFill>
                          <a:latin typeface="+mn-lt"/>
                          <a:ea typeface="+mn-ea"/>
                          <a:cs typeface="+mn-cs"/>
                        </a:rPr>
                        <a:t>ROD</a:t>
                      </a:r>
                      <a:r>
                        <a:rPr lang="fa-IR" sz="1800" kern="1200" dirty="0" smtClean="0">
                          <a:solidFill>
                            <a:schemeClr val="dk1"/>
                          </a:solidFill>
                          <a:latin typeface="+mn-lt"/>
                          <a:ea typeface="+mn-ea"/>
                          <a:cs typeface="+mn-cs"/>
                        </a:rPr>
                        <a:t> یا اتصال سیمها به یکدیگردر نقاطی که دسترسی به جوش نقره یا جوش برنج وجود ندارد . </a:t>
                      </a:r>
                      <a:endParaRPr lang="fa-IR" dirty="0"/>
                    </a:p>
                  </a:txBody>
                  <a:tcPr/>
                </a:tc>
              </a:tr>
              <a:tr h="616062">
                <a:tc>
                  <a:txBody>
                    <a:bodyPr/>
                    <a:lstStyle/>
                    <a:p>
                      <a:pPr algn="ctr" rtl="1"/>
                      <a:r>
                        <a:rPr lang="fa-IR" b="1" dirty="0" smtClean="0"/>
                        <a:t>11</a:t>
                      </a:r>
                      <a:endParaRPr lang="fa-IR" b="1" dirty="0"/>
                    </a:p>
                  </a:txBody>
                  <a:tcPr/>
                </a:tc>
                <a:tc>
                  <a:txBody>
                    <a:bodyPr/>
                    <a:lstStyle/>
                    <a:p>
                      <a:pPr algn="ctr" rtl="1"/>
                      <a:r>
                        <a:rPr lang="fa-IR" sz="1800" kern="1200" dirty="0" smtClean="0">
                          <a:solidFill>
                            <a:schemeClr val="dk1"/>
                          </a:solidFill>
                          <a:latin typeface="+mn-lt"/>
                          <a:ea typeface="+mn-ea"/>
                          <a:cs typeface="+mn-cs"/>
                        </a:rPr>
                        <a:t>شینه مسی</a:t>
                      </a:r>
                      <a:endParaRPr lang="fa-IR" dirty="0"/>
                    </a:p>
                  </a:txBody>
                  <a:tcPr/>
                </a:tc>
                <a:tc>
                  <a:txBody>
                    <a:bodyPr/>
                    <a:lstStyle/>
                    <a:p>
                      <a:pPr algn="ctr" rtl="1"/>
                      <a:r>
                        <a:rPr lang="fa-IR" sz="1800" kern="1200" dirty="0" smtClean="0">
                          <a:solidFill>
                            <a:schemeClr val="dk1"/>
                          </a:solidFill>
                          <a:latin typeface="+mn-lt"/>
                          <a:ea typeface="+mn-ea"/>
                          <a:cs typeface="+mn-cs"/>
                        </a:rPr>
                        <a:t>به ابعاد 3*30*250 میلیمتربرای نصب در داخل سایت و اتصال دستگاهها به آن </a:t>
                      </a:r>
                      <a:endParaRPr lang="fa-IR" dirty="0"/>
                    </a:p>
                  </a:txBody>
                  <a:tcPr/>
                </a:tc>
              </a:tr>
              <a:tr h="428430">
                <a:tc>
                  <a:txBody>
                    <a:bodyPr/>
                    <a:lstStyle/>
                    <a:p>
                      <a:pPr algn="ctr" rtl="1"/>
                      <a:r>
                        <a:rPr lang="fa-IR" b="1" dirty="0" smtClean="0"/>
                        <a:t>12</a:t>
                      </a:r>
                      <a:endParaRPr lang="fa-IR" b="1" dirty="0"/>
                    </a:p>
                  </a:txBody>
                  <a:tcPr/>
                </a:tc>
                <a:tc>
                  <a:txBody>
                    <a:bodyPr/>
                    <a:lstStyle/>
                    <a:p>
                      <a:pPr algn="ctr" rtl="1"/>
                      <a:r>
                        <a:rPr lang="fa-IR" sz="1800" kern="1200" dirty="0" smtClean="0">
                          <a:solidFill>
                            <a:schemeClr val="dk1"/>
                          </a:solidFill>
                          <a:latin typeface="+mn-lt"/>
                          <a:ea typeface="+mn-ea"/>
                          <a:cs typeface="+mn-cs"/>
                        </a:rPr>
                        <a:t>صفحه مسی</a:t>
                      </a:r>
                      <a:endParaRPr lang="fa-IR" dirty="0"/>
                    </a:p>
                  </a:txBody>
                  <a:tcPr/>
                </a:tc>
                <a:tc>
                  <a:txBody>
                    <a:bodyPr/>
                    <a:lstStyle/>
                    <a:p>
                      <a:pPr algn="ctr" rtl="1"/>
                      <a:r>
                        <a:rPr lang="fa-IR" sz="1800" kern="1200" dirty="0" smtClean="0">
                          <a:solidFill>
                            <a:schemeClr val="dk1"/>
                          </a:solidFill>
                          <a:latin typeface="+mn-lt"/>
                          <a:ea typeface="+mn-ea"/>
                          <a:cs typeface="+mn-cs"/>
                        </a:rPr>
                        <a:t> 5.*50*50  مورد استفاده در روش عمقی</a:t>
                      </a:r>
                      <a:endParaRPr lang="fa-IR" dirty="0"/>
                    </a:p>
                  </a:txBody>
                  <a:tcPr/>
                </a:tc>
              </a:tr>
              <a:tr h="428430">
                <a:tc>
                  <a:txBody>
                    <a:bodyPr/>
                    <a:lstStyle/>
                    <a:p>
                      <a:pPr algn="ctr" rtl="1"/>
                      <a:r>
                        <a:rPr lang="fa-IR" b="1" dirty="0" smtClean="0"/>
                        <a:t>13</a:t>
                      </a:r>
                      <a:endParaRPr lang="fa-IR" b="1" dirty="0"/>
                    </a:p>
                  </a:txBody>
                  <a:tcPr/>
                </a:tc>
                <a:tc>
                  <a:txBody>
                    <a:bodyPr/>
                    <a:lstStyle/>
                    <a:p>
                      <a:pPr algn="ctr" rtl="1"/>
                      <a:r>
                        <a:rPr lang="fa-IR" sz="1800" kern="1200" dirty="0" smtClean="0">
                          <a:solidFill>
                            <a:schemeClr val="dk1"/>
                          </a:solidFill>
                          <a:latin typeface="+mn-lt"/>
                          <a:ea typeface="+mn-ea"/>
                          <a:cs typeface="+mn-cs"/>
                        </a:rPr>
                        <a:t>مهره همراه پیچ و رولپلاک</a:t>
                      </a:r>
                      <a:endParaRPr lang="fa-IR" dirty="0"/>
                    </a:p>
                  </a:txBody>
                  <a:tcPr/>
                </a:tc>
                <a:tc>
                  <a:txBody>
                    <a:bodyPr/>
                    <a:lstStyle/>
                    <a:p>
                      <a:pPr algn="ctr" rtl="1"/>
                      <a:r>
                        <a:rPr lang="fa-IR" sz="1800" kern="1200" dirty="0" smtClean="0">
                          <a:solidFill>
                            <a:schemeClr val="dk1"/>
                          </a:solidFill>
                          <a:latin typeface="+mn-lt"/>
                          <a:ea typeface="+mn-ea"/>
                          <a:cs typeface="+mn-cs"/>
                        </a:rPr>
                        <a:t>جهت اتصال شینه مسی به دیوار </a:t>
                      </a:r>
                      <a:endParaRPr lang="fa-IR" dirty="0"/>
                    </a:p>
                  </a:txBody>
                  <a:tcPr/>
                </a:tc>
              </a:tr>
              <a:tr h="722976">
                <a:tc>
                  <a:txBody>
                    <a:bodyPr/>
                    <a:lstStyle/>
                    <a:p>
                      <a:pPr algn="ctr" rtl="1"/>
                      <a:r>
                        <a:rPr lang="fa-IR" b="1" dirty="0" smtClean="0"/>
                        <a:t>14</a:t>
                      </a:r>
                      <a:endParaRPr lang="fa-IR" b="1" dirty="0"/>
                    </a:p>
                  </a:txBody>
                  <a:tcPr/>
                </a:tc>
                <a:tc>
                  <a:txBody>
                    <a:bodyPr/>
                    <a:lstStyle/>
                    <a:p>
                      <a:pPr algn="ctr" rtl="1"/>
                      <a:r>
                        <a:rPr lang="fa-IR" sz="1800" kern="1200" dirty="0" smtClean="0">
                          <a:solidFill>
                            <a:schemeClr val="dk1"/>
                          </a:solidFill>
                          <a:latin typeface="+mn-lt"/>
                          <a:ea typeface="+mn-ea"/>
                          <a:cs typeface="+mn-cs"/>
                        </a:rPr>
                        <a:t>پیچ و مهره نمره 8 با واشر فنری و تخت</a:t>
                      </a:r>
                      <a:endParaRPr lang="fa-IR" dirty="0"/>
                    </a:p>
                  </a:txBody>
                  <a:tcPr/>
                </a:tc>
                <a:tc>
                  <a:txBody>
                    <a:bodyPr/>
                    <a:lstStyle/>
                    <a:p>
                      <a:pPr algn="ctr" rtl="1"/>
                      <a:r>
                        <a:rPr lang="fa-IR" sz="1800" kern="1200" dirty="0" smtClean="0">
                          <a:solidFill>
                            <a:schemeClr val="dk1"/>
                          </a:solidFill>
                          <a:latin typeface="+mn-lt"/>
                          <a:ea typeface="+mn-ea"/>
                          <a:cs typeface="+mn-cs"/>
                        </a:rPr>
                        <a:t>جهت استفاده شینه مسی – پلیت - شینه پای دکل و … </a:t>
                      </a:r>
                      <a:endParaRPr lang="fa-IR" dirty="0"/>
                    </a:p>
                  </a:txBody>
                  <a:tcPr/>
                </a:tc>
              </a:tr>
            </a:tbl>
          </a:graphicData>
        </a:graphic>
      </p:graphicFrame>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981224"/>
              </p:ext>
            </p:extLst>
          </p:nvPr>
        </p:nvGraphicFramePr>
        <p:xfrm>
          <a:off x="395536" y="44624"/>
          <a:ext cx="8534400" cy="5760720"/>
        </p:xfrm>
        <a:graphic>
          <a:graphicData uri="http://schemas.openxmlformats.org/drawingml/2006/table">
            <a:tbl>
              <a:tblPr rtl="1" firstRow="1" bandRow="1">
                <a:tableStyleId>{5C22544A-7EE6-4342-B048-85BDC9FD1C3A}</a:tableStyleId>
              </a:tblPr>
              <a:tblGrid>
                <a:gridCol w="787400"/>
                <a:gridCol w="3341914"/>
                <a:gridCol w="4405086"/>
              </a:tblGrid>
              <a:tr h="771526">
                <a:tc>
                  <a:txBody>
                    <a:bodyPr/>
                    <a:lstStyle/>
                    <a:p>
                      <a:pPr algn="ctr" rtl="1"/>
                      <a:r>
                        <a:rPr lang="fa-IR" sz="2400" dirty="0" smtClean="0"/>
                        <a:t>ردیف</a:t>
                      </a:r>
                      <a:endParaRPr lang="fa-IR" sz="2400" dirty="0"/>
                    </a:p>
                  </a:txBody>
                  <a:tcPr/>
                </a:tc>
                <a:tc>
                  <a:txBody>
                    <a:bodyPr/>
                    <a:lstStyle/>
                    <a:p>
                      <a:pPr algn="ctr" rtl="1"/>
                      <a:r>
                        <a:rPr lang="fa-IR" sz="2400" dirty="0" smtClean="0"/>
                        <a:t>نوع جنس</a:t>
                      </a:r>
                      <a:endParaRPr lang="fa-IR" sz="2400" dirty="0"/>
                    </a:p>
                  </a:txBody>
                  <a:tcPr/>
                </a:tc>
                <a:tc>
                  <a:txBody>
                    <a:bodyPr/>
                    <a:lstStyle/>
                    <a:p>
                      <a:pPr algn="ctr" rtl="1"/>
                      <a:r>
                        <a:rPr lang="fa-IR" sz="2400" dirty="0" smtClean="0"/>
                        <a:t>توضیحات</a:t>
                      </a:r>
                      <a:endParaRPr lang="fa-IR" sz="2400" dirty="0"/>
                    </a:p>
                  </a:txBody>
                  <a:tcPr/>
                </a:tc>
              </a:tr>
              <a:tr h="600076">
                <a:tc>
                  <a:txBody>
                    <a:bodyPr/>
                    <a:lstStyle/>
                    <a:p>
                      <a:pPr algn="ctr" rtl="1"/>
                      <a:r>
                        <a:rPr lang="fa-IR" b="1" dirty="0" smtClean="0"/>
                        <a:t>15</a:t>
                      </a:r>
                      <a:endParaRPr lang="fa-IR" b="1" dirty="0"/>
                    </a:p>
                  </a:txBody>
                  <a:tcPr/>
                </a:tc>
                <a:tc>
                  <a:txBody>
                    <a:bodyPr/>
                    <a:lstStyle/>
                    <a:p>
                      <a:pPr algn="ctr" rtl="1"/>
                      <a:r>
                        <a:rPr lang="fa-IR" sz="1800" kern="1200" dirty="0" smtClean="0">
                          <a:solidFill>
                            <a:schemeClr val="dk1"/>
                          </a:solidFill>
                          <a:latin typeface="+mn-lt"/>
                          <a:ea typeface="+mn-ea"/>
                          <a:cs typeface="+mn-cs"/>
                        </a:rPr>
                        <a:t>بست سیم به صفحه مسی</a:t>
                      </a:r>
                      <a:endParaRPr lang="fa-IR" dirty="0"/>
                    </a:p>
                  </a:txBody>
                  <a:tcPr/>
                </a:tc>
                <a:tc>
                  <a:txBody>
                    <a:bodyPr/>
                    <a:lstStyle/>
                    <a:p>
                      <a:pPr algn="ctr" rtl="1"/>
                      <a:r>
                        <a:rPr lang="fa-IR" sz="1800" kern="1200" dirty="0" smtClean="0">
                          <a:solidFill>
                            <a:schemeClr val="dk1"/>
                          </a:solidFill>
                          <a:latin typeface="+mn-lt"/>
                          <a:ea typeface="+mn-ea"/>
                          <a:cs typeface="+mn-cs"/>
                        </a:rPr>
                        <a:t>به منظورمحکم کردن اتصال سیم روی صفحه مسی</a:t>
                      </a:r>
                      <a:endParaRPr lang="fa-IR" dirty="0"/>
                    </a:p>
                  </a:txBody>
                  <a:tcPr/>
                </a:tc>
              </a:tr>
              <a:tr h="342900">
                <a:tc>
                  <a:txBody>
                    <a:bodyPr/>
                    <a:lstStyle/>
                    <a:p>
                      <a:pPr algn="ctr" rtl="1"/>
                      <a:r>
                        <a:rPr lang="fa-IR" b="1" dirty="0" smtClean="0"/>
                        <a:t>16</a:t>
                      </a:r>
                      <a:endParaRPr lang="fa-IR" b="1" dirty="0"/>
                    </a:p>
                  </a:txBody>
                  <a:tcPr/>
                </a:tc>
                <a:tc>
                  <a:txBody>
                    <a:bodyPr/>
                    <a:lstStyle/>
                    <a:p>
                      <a:pPr algn="ctr" rtl="1"/>
                      <a:r>
                        <a:rPr lang="fa-IR" sz="1800" kern="1200" dirty="0" smtClean="0">
                          <a:solidFill>
                            <a:schemeClr val="dk1"/>
                          </a:solidFill>
                          <a:latin typeface="+mn-lt"/>
                          <a:ea typeface="+mn-ea"/>
                          <a:cs typeface="+mn-cs"/>
                        </a:rPr>
                        <a:t>بست دو سیم نمره 50  </a:t>
                      </a:r>
                      <a:endParaRPr lang="fa-IR" dirty="0"/>
                    </a:p>
                  </a:txBody>
                  <a:tcPr/>
                </a:tc>
                <a:tc>
                  <a:txBody>
                    <a:bodyPr/>
                    <a:lstStyle/>
                    <a:p>
                      <a:pPr algn="ctr" rtl="1"/>
                      <a:r>
                        <a:rPr lang="fa-IR" sz="1800" kern="1200" dirty="0" smtClean="0">
                          <a:solidFill>
                            <a:schemeClr val="dk1"/>
                          </a:solidFill>
                          <a:latin typeface="+mn-lt"/>
                          <a:ea typeface="+mn-ea"/>
                          <a:cs typeface="+mn-cs"/>
                        </a:rPr>
                        <a:t>جهت اتصال دو سیم نمره 50 روی زمین </a:t>
                      </a:r>
                      <a:endParaRPr lang="fa-IR" dirty="0"/>
                    </a:p>
                  </a:txBody>
                  <a:tcPr/>
                </a:tc>
              </a:tr>
              <a:tr h="600076">
                <a:tc>
                  <a:txBody>
                    <a:bodyPr/>
                    <a:lstStyle/>
                    <a:p>
                      <a:pPr algn="ctr" rtl="1"/>
                      <a:r>
                        <a:rPr lang="fa-IR" b="1" dirty="0" smtClean="0"/>
                        <a:t>17</a:t>
                      </a:r>
                      <a:endParaRPr lang="fa-IR" b="1" dirty="0"/>
                    </a:p>
                  </a:txBody>
                  <a:tcPr/>
                </a:tc>
                <a:tc>
                  <a:txBody>
                    <a:bodyPr/>
                    <a:lstStyle/>
                    <a:p>
                      <a:pPr algn="ctr" rtl="1"/>
                      <a:r>
                        <a:rPr lang="fa-IR" sz="1800" kern="1200" dirty="0" smtClean="0">
                          <a:solidFill>
                            <a:schemeClr val="dk1"/>
                          </a:solidFill>
                          <a:latin typeface="+mn-lt"/>
                          <a:ea typeface="+mn-ea"/>
                          <a:cs typeface="+mn-cs"/>
                        </a:rPr>
                        <a:t>پلیت مخصوص اتصال میله برقگیر به دکل</a:t>
                      </a:r>
                      <a:endParaRPr lang="fa-IR" dirty="0"/>
                    </a:p>
                  </a:txBody>
                  <a:tcPr/>
                </a:tc>
                <a:tc>
                  <a:txBody>
                    <a:bodyPr/>
                    <a:lstStyle/>
                    <a:p>
                      <a:pPr algn="ctr" rtl="1"/>
                      <a:r>
                        <a:rPr lang="fa-IR" sz="1800" kern="1200" dirty="0" smtClean="0">
                          <a:solidFill>
                            <a:schemeClr val="dk1"/>
                          </a:solidFill>
                          <a:latin typeface="+mn-lt"/>
                          <a:ea typeface="+mn-ea"/>
                          <a:cs typeface="+mn-cs"/>
                        </a:rPr>
                        <a:t>برای دکل های خود ایستای 60متری استفاده می گردد. </a:t>
                      </a:r>
                      <a:endParaRPr lang="fa-IR" dirty="0"/>
                    </a:p>
                  </a:txBody>
                  <a:tcPr/>
                </a:tc>
              </a:tr>
              <a:tr h="600076">
                <a:tc>
                  <a:txBody>
                    <a:bodyPr/>
                    <a:lstStyle/>
                    <a:p>
                      <a:pPr algn="ctr" rtl="1"/>
                      <a:r>
                        <a:rPr lang="fa-IR" b="1" dirty="0" smtClean="0"/>
                        <a:t>18</a:t>
                      </a:r>
                      <a:endParaRPr lang="fa-IR" b="1" dirty="0"/>
                    </a:p>
                  </a:txBody>
                  <a:tcPr/>
                </a:tc>
                <a:tc>
                  <a:txBody>
                    <a:bodyPr/>
                    <a:lstStyle/>
                    <a:p>
                      <a:pPr algn="ctr" rtl="1"/>
                      <a:r>
                        <a:rPr lang="fa-IR" sz="1800" kern="1200" dirty="0" smtClean="0">
                          <a:solidFill>
                            <a:schemeClr val="dk1"/>
                          </a:solidFill>
                          <a:latin typeface="+mn-lt"/>
                          <a:ea typeface="+mn-ea"/>
                          <a:cs typeface="+mn-cs"/>
                        </a:rPr>
                        <a:t>شینه مسی مخصوص پای دکل 3*30*100</a:t>
                      </a:r>
                      <a:endParaRPr lang="fa-IR" dirty="0"/>
                    </a:p>
                  </a:txBody>
                  <a:tcPr/>
                </a:tc>
                <a:tc>
                  <a:txBody>
                    <a:bodyPr/>
                    <a:lstStyle/>
                    <a:p>
                      <a:pPr algn="ctr" rtl="1"/>
                      <a:r>
                        <a:rPr lang="fa-IR" sz="1800" kern="1200" dirty="0" smtClean="0">
                          <a:solidFill>
                            <a:schemeClr val="dk1"/>
                          </a:solidFill>
                          <a:latin typeface="+mn-lt"/>
                          <a:ea typeface="+mn-ea"/>
                          <a:cs typeface="+mn-cs"/>
                        </a:rPr>
                        <a:t>برای وصل نمودن پای دکل های خود ایستای 60متری به سیستم ارت</a:t>
                      </a:r>
                      <a:endParaRPr lang="fa-IR" dirty="0"/>
                    </a:p>
                  </a:txBody>
                  <a:tcPr/>
                </a:tc>
              </a:tr>
              <a:tr h="342900">
                <a:tc>
                  <a:txBody>
                    <a:bodyPr/>
                    <a:lstStyle/>
                    <a:p>
                      <a:pPr algn="ctr" rtl="1"/>
                      <a:r>
                        <a:rPr lang="fa-IR" b="1" dirty="0" smtClean="0"/>
                        <a:t>19</a:t>
                      </a:r>
                      <a:endParaRPr lang="fa-IR" b="1" dirty="0"/>
                    </a:p>
                  </a:txBody>
                  <a:tcPr/>
                </a:tc>
                <a:tc>
                  <a:txBody>
                    <a:bodyPr/>
                    <a:lstStyle/>
                    <a:p>
                      <a:pPr algn="ctr" rtl="1"/>
                      <a:r>
                        <a:rPr lang="fa-IR" sz="1800" kern="1200" dirty="0" smtClean="0">
                          <a:solidFill>
                            <a:schemeClr val="dk1"/>
                          </a:solidFill>
                          <a:latin typeface="+mn-lt"/>
                          <a:ea typeface="+mn-ea"/>
                          <a:cs typeface="+mn-cs"/>
                        </a:rPr>
                        <a:t>میله </a:t>
                      </a:r>
                      <a:r>
                        <a:rPr lang="en-US" sz="1800" kern="1200" dirty="0" smtClean="0">
                          <a:solidFill>
                            <a:schemeClr val="dk1"/>
                          </a:solidFill>
                          <a:latin typeface="+mn-lt"/>
                          <a:ea typeface="+mn-ea"/>
                          <a:cs typeface="+mn-cs"/>
                        </a:rPr>
                        <a:t>ROD</a:t>
                      </a:r>
                      <a:endParaRPr lang="fa-IR" dirty="0"/>
                    </a:p>
                  </a:txBody>
                  <a:tcPr/>
                </a:tc>
                <a:tc>
                  <a:txBody>
                    <a:bodyPr/>
                    <a:lstStyle/>
                    <a:p>
                      <a:pPr algn="ctr" rtl="1"/>
                      <a:r>
                        <a:rPr lang="fa-IR" sz="1800" kern="1200" dirty="0" smtClean="0">
                          <a:solidFill>
                            <a:schemeClr val="dk1"/>
                          </a:solidFill>
                          <a:latin typeface="+mn-lt"/>
                          <a:ea typeface="+mn-ea"/>
                          <a:cs typeface="+mn-cs"/>
                        </a:rPr>
                        <a:t>در روش سطحی استفاده می گردد.</a:t>
                      </a:r>
                      <a:endParaRPr lang="fa-IR" dirty="0"/>
                    </a:p>
                  </a:txBody>
                  <a:tcPr/>
                </a:tc>
              </a:tr>
              <a:tr h="600076">
                <a:tc>
                  <a:txBody>
                    <a:bodyPr/>
                    <a:lstStyle/>
                    <a:p>
                      <a:pPr algn="ctr" rtl="1"/>
                      <a:r>
                        <a:rPr lang="fa-IR" b="1" dirty="0" smtClean="0"/>
                        <a:t>20</a:t>
                      </a:r>
                      <a:endParaRPr lang="fa-IR" b="1" dirty="0"/>
                    </a:p>
                  </a:txBody>
                  <a:tcPr/>
                </a:tc>
                <a:tc>
                  <a:txBody>
                    <a:bodyPr/>
                    <a:lstStyle/>
                    <a:p>
                      <a:pPr algn="ctr" rtl="1"/>
                      <a:r>
                        <a:rPr lang="fa-IR" sz="1800" kern="1200" dirty="0" smtClean="0">
                          <a:solidFill>
                            <a:schemeClr val="dk1"/>
                          </a:solidFill>
                          <a:latin typeface="+mn-lt"/>
                          <a:ea typeface="+mn-ea"/>
                          <a:cs typeface="+mn-cs"/>
                        </a:rPr>
                        <a:t>بست مربوط به سیم مسی و میله </a:t>
                      </a:r>
                      <a:r>
                        <a:rPr lang="en-US" sz="1800" kern="1200" dirty="0" smtClean="0">
                          <a:solidFill>
                            <a:schemeClr val="dk1"/>
                          </a:solidFill>
                          <a:latin typeface="+mn-lt"/>
                          <a:ea typeface="+mn-ea"/>
                          <a:cs typeface="+mn-cs"/>
                        </a:rPr>
                        <a:t>ROD</a:t>
                      </a:r>
                      <a:r>
                        <a:rPr lang="fa-IR" sz="1800" kern="1200" dirty="0" smtClean="0">
                          <a:solidFill>
                            <a:schemeClr val="dk1"/>
                          </a:solidFill>
                          <a:latin typeface="+mn-lt"/>
                          <a:ea typeface="+mn-ea"/>
                          <a:cs typeface="+mn-cs"/>
                        </a:rPr>
                        <a:t> </a:t>
                      </a:r>
                      <a:endParaRPr lang="fa-IR" dirty="0"/>
                    </a:p>
                  </a:txBody>
                  <a:tcPr/>
                </a:tc>
                <a:tc>
                  <a:txBody>
                    <a:bodyPr/>
                    <a:lstStyle/>
                    <a:p>
                      <a:pPr algn="ctr" rtl="1"/>
                      <a:r>
                        <a:rPr lang="fa-IR" sz="1800" kern="1200" dirty="0" smtClean="0">
                          <a:solidFill>
                            <a:schemeClr val="dk1"/>
                          </a:solidFill>
                          <a:latin typeface="+mn-lt"/>
                          <a:ea typeface="+mn-ea"/>
                          <a:cs typeface="+mn-cs"/>
                        </a:rPr>
                        <a:t>برای اتصال سیم به میله برقگیر یا </a:t>
                      </a:r>
                      <a:r>
                        <a:rPr lang="en-US" sz="1800" kern="1200" dirty="0" smtClean="0">
                          <a:solidFill>
                            <a:schemeClr val="dk1"/>
                          </a:solidFill>
                          <a:latin typeface="+mn-lt"/>
                          <a:ea typeface="+mn-ea"/>
                          <a:cs typeface="+mn-cs"/>
                        </a:rPr>
                        <a:t>ROD</a:t>
                      </a:r>
                      <a:r>
                        <a:rPr lang="fa-IR" sz="1800" kern="1200" dirty="0" smtClean="0">
                          <a:solidFill>
                            <a:schemeClr val="dk1"/>
                          </a:solidFill>
                          <a:latin typeface="+mn-lt"/>
                          <a:ea typeface="+mn-ea"/>
                          <a:cs typeface="+mn-cs"/>
                        </a:rPr>
                        <a:t> </a:t>
                      </a:r>
                      <a:endParaRPr lang="fa-IR" dirty="0"/>
                    </a:p>
                  </a:txBody>
                  <a:tcPr/>
                </a:tc>
              </a:tr>
              <a:tr h="600076">
                <a:tc>
                  <a:txBody>
                    <a:bodyPr/>
                    <a:lstStyle/>
                    <a:p>
                      <a:pPr algn="ctr" rtl="1"/>
                      <a:r>
                        <a:rPr lang="fa-IR" b="1" dirty="0" smtClean="0"/>
                        <a:t>21</a:t>
                      </a:r>
                      <a:endParaRPr lang="fa-IR" b="1" dirty="0"/>
                    </a:p>
                  </a:txBody>
                  <a:tcPr/>
                </a:tc>
                <a:tc>
                  <a:txBody>
                    <a:bodyPr/>
                    <a:lstStyle/>
                    <a:p>
                      <a:pPr algn="ctr" rtl="1"/>
                      <a:r>
                        <a:rPr lang="fa-IR" sz="1800" kern="1200" dirty="0" smtClean="0">
                          <a:solidFill>
                            <a:schemeClr val="dk1"/>
                          </a:solidFill>
                          <a:latin typeface="+mn-lt"/>
                          <a:ea typeface="+mn-ea"/>
                          <a:cs typeface="+mn-cs"/>
                        </a:rPr>
                        <a:t>کرپی ابروئی همراه پیچ و مهره</a:t>
                      </a:r>
                      <a:endParaRPr lang="fa-IR" dirty="0"/>
                    </a:p>
                  </a:txBody>
                  <a:tcPr/>
                </a:tc>
                <a:tc>
                  <a:txBody>
                    <a:bodyPr/>
                    <a:lstStyle/>
                    <a:p>
                      <a:pPr algn="ctr" rtl="1"/>
                      <a:r>
                        <a:rPr lang="fa-IR" sz="1800" kern="1200" dirty="0" smtClean="0">
                          <a:solidFill>
                            <a:schemeClr val="dk1"/>
                          </a:solidFill>
                          <a:latin typeface="+mn-lt"/>
                          <a:ea typeface="+mn-ea"/>
                          <a:cs typeface="+mn-cs"/>
                        </a:rPr>
                        <a:t>برای بستن میله برقگیر به دکل های 100 فوتی و دکل های خود ایستای لوله ای</a:t>
                      </a:r>
                      <a:endParaRPr lang="fa-IR" dirty="0"/>
                    </a:p>
                  </a:txBody>
                  <a:tcPr/>
                </a:tc>
              </a:tr>
              <a:tr h="342900">
                <a:tc>
                  <a:txBody>
                    <a:bodyPr/>
                    <a:lstStyle/>
                    <a:p>
                      <a:pPr algn="ctr" rtl="1"/>
                      <a:r>
                        <a:rPr lang="fa-IR" b="1" dirty="0" smtClean="0"/>
                        <a:t>22</a:t>
                      </a:r>
                      <a:endParaRPr lang="fa-IR" b="1" dirty="0"/>
                    </a:p>
                  </a:txBody>
                  <a:tcPr/>
                </a:tc>
                <a:tc>
                  <a:txBody>
                    <a:bodyPr/>
                    <a:lstStyle/>
                    <a:p>
                      <a:pPr algn="ctr" rtl="1"/>
                      <a:r>
                        <a:rPr lang="fa-IR" sz="1800" kern="1200" dirty="0" smtClean="0">
                          <a:solidFill>
                            <a:schemeClr val="dk1"/>
                          </a:solidFill>
                          <a:latin typeface="+mn-lt"/>
                          <a:ea typeface="+mn-ea"/>
                          <a:cs typeface="+mn-cs"/>
                        </a:rPr>
                        <a:t>بنتونیت اکتیو</a:t>
                      </a:r>
                      <a:endParaRPr lang="fa-IR" dirty="0"/>
                    </a:p>
                  </a:txBody>
                  <a:tcPr/>
                </a:tc>
                <a:tc>
                  <a:txBody>
                    <a:bodyPr/>
                    <a:lstStyle/>
                    <a:p>
                      <a:pPr algn="ctr" rtl="1"/>
                      <a:r>
                        <a:rPr lang="fa-IR" sz="1800" kern="1200" dirty="0" smtClean="0">
                          <a:solidFill>
                            <a:schemeClr val="dk1"/>
                          </a:solidFill>
                          <a:latin typeface="+mn-lt"/>
                          <a:ea typeface="+mn-ea"/>
                          <a:cs typeface="+mn-cs"/>
                        </a:rPr>
                        <a:t>برای روش عمقی و سطحی</a:t>
                      </a:r>
                      <a:endParaRPr lang="fa-IR" dirty="0"/>
                    </a:p>
                  </a:txBody>
                  <a:tcPr/>
                </a:tc>
              </a:tr>
              <a:tr h="600076">
                <a:tc>
                  <a:txBody>
                    <a:bodyPr/>
                    <a:lstStyle/>
                    <a:p>
                      <a:pPr algn="ctr" rtl="1"/>
                      <a:r>
                        <a:rPr lang="fa-IR" b="1" dirty="0" smtClean="0"/>
                        <a:t>23</a:t>
                      </a:r>
                      <a:endParaRPr lang="fa-IR" b="1" dirty="0"/>
                    </a:p>
                  </a:txBody>
                  <a:tcPr/>
                </a:tc>
                <a:tc>
                  <a:txBody>
                    <a:bodyPr/>
                    <a:lstStyle/>
                    <a:p>
                      <a:pPr algn="ctr" rtl="1"/>
                      <a:r>
                        <a:rPr lang="fa-IR" sz="1800" kern="1200" dirty="0" smtClean="0">
                          <a:solidFill>
                            <a:schemeClr val="dk1"/>
                          </a:solidFill>
                          <a:latin typeface="+mn-lt"/>
                          <a:ea typeface="+mn-ea"/>
                          <a:cs typeface="+mn-cs"/>
                        </a:rPr>
                        <a:t>بست میله برقگیر به پلیت</a:t>
                      </a:r>
                      <a:endParaRPr lang="fa-IR" dirty="0"/>
                    </a:p>
                  </a:txBody>
                  <a:tcPr/>
                </a:tc>
                <a:tc>
                  <a:txBody>
                    <a:bodyPr/>
                    <a:lstStyle/>
                    <a:p>
                      <a:pPr algn="ctr" rtl="1"/>
                      <a:r>
                        <a:rPr lang="fa-IR" sz="1800" kern="1200" dirty="0" smtClean="0">
                          <a:solidFill>
                            <a:schemeClr val="dk1"/>
                          </a:solidFill>
                          <a:latin typeface="+mn-lt"/>
                          <a:ea typeface="+mn-ea"/>
                          <a:cs typeface="+mn-cs"/>
                        </a:rPr>
                        <a:t>جهت اتصال میله برقگیر به پلیت در دکلهای خود ایستای60متری</a:t>
                      </a:r>
                      <a:endParaRPr lang="fa-IR" dirty="0"/>
                    </a:p>
                  </a:txBody>
                  <a:tcPr/>
                </a:tc>
              </a:tr>
            </a:tbl>
          </a:graphicData>
        </a:graphic>
      </p:graphicFrame>
      <p:sp>
        <p:nvSpPr>
          <p:cNvPr id="5" name="Rectangle 4"/>
          <p:cNvSpPr/>
          <p:nvPr/>
        </p:nvSpPr>
        <p:spPr>
          <a:xfrm>
            <a:off x="1331640" y="5797713"/>
            <a:ext cx="7598296" cy="1015663"/>
          </a:xfrm>
          <a:prstGeom prst="rect">
            <a:avLst/>
          </a:prstGeom>
        </p:spPr>
        <p:txBody>
          <a:bodyPr wrap="square">
            <a:spAutoFit/>
          </a:bodyPr>
          <a:lstStyle/>
          <a:p>
            <a:pPr algn="just" rtl="1"/>
            <a:r>
              <a:rPr lang="fa-IR" sz="2400" b="1" dirty="0" smtClean="0">
                <a:solidFill>
                  <a:srgbClr val="FF0000"/>
                </a:solidFill>
              </a:rPr>
              <a:t>نکته:</a:t>
            </a:r>
            <a:r>
              <a:rPr lang="fa-IR" dirty="0" smtClean="0">
                <a:solidFill>
                  <a:srgbClr val="FF0000"/>
                </a:solidFill>
              </a:rPr>
              <a:t> </a:t>
            </a:r>
            <a:r>
              <a:rPr lang="fa-IR" dirty="0" smtClean="0"/>
              <a:t>صفحه مسی به ابعاد 5/.*40*40 سانتیمتر برای مناطق شمالی کشور و 5/.*50*50سانتیمتر برای مناطق نیمه خشک مانند تهران و 5/.*70*70 سانتیمتر برای مناطق کویری استفاده می شود.</a:t>
            </a:r>
            <a:endParaRPr lang="fa-IR" sz="1600" dirty="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nvEnl-156_clip_image018.jpg"/>
          <p:cNvPicPr>
            <a:picLocks noChangeAspect="1"/>
          </p:cNvPicPr>
          <p:nvPr/>
        </p:nvPicPr>
        <p:blipFill>
          <a:blip r:embed="rId2" cstate="print"/>
          <a:stretch>
            <a:fillRect/>
          </a:stretch>
        </p:blipFill>
        <p:spPr>
          <a:xfrm>
            <a:off x="323528" y="188640"/>
            <a:ext cx="3705638" cy="4572000"/>
          </a:xfrm>
          <a:prstGeom prst="rect">
            <a:avLst/>
          </a:prstGeom>
        </p:spPr>
      </p:pic>
      <p:pic>
        <p:nvPicPr>
          <p:cNvPr id="6" name="Picture 5" descr="imagesCAT0IQDL.jpg"/>
          <p:cNvPicPr>
            <a:picLocks noChangeAspect="1"/>
          </p:cNvPicPr>
          <p:nvPr/>
        </p:nvPicPr>
        <p:blipFill>
          <a:blip r:embed="rId3" cstate="print"/>
          <a:stretch>
            <a:fillRect/>
          </a:stretch>
        </p:blipFill>
        <p:spPr>
          <a:xfrm>
            <a:off x="4427984" y="3933056"/>
            <a:ext cx="4267200" cy="2739669"/>
          </a:xfrm>
          <a:prstGeom prst="rect">
            <a:avLst/>
          </a:prstGeom>
        </p:spPr>
      </p:pic>
      <p:pic>
        <p:nvPicPr>
          <p:cNvPr id="7" name="Picture 6" descr="imagesCAZKV7DO.jpg"/>
          <p:cNvPicPr>
            <a:picLocks noChangeAspect="1"/>
          </p:cNvPicPr>
          <p:nvPr/>
        </p:nvPicPr>
        <p:blipFill>
          <a:blip r:embed="rId4" cstate="print"/>
          <a:stretch>
            <a:fillRect/>
          </a:stretch>
        </p:blipFill>
        <p:spPr>
          <a:xfrm>
            <a:off x="4283968" y="260648"/>
            <a:ext cx="4679623" cy="3505200"/>
          </a:xfrm>
          <a:prstGeom prst="rect">
            <a:avLst/>
          </a:prstGeom>
        </p:spPr>
      </p:pic>
      <p:pic>
        <p:nvPicPr>
          <p:cNvPr id="9" name="Picture 8" descr="imagesCAEWM749.jpg"/>
          <p:cNvPicPr>
            <a:picLocks noChangeAspect="1"/>
          </p:cNvPicPr>
          <p:nvPr/>
        </p:nvPicPr>
        <p:blipFill>
          <a:blip r:embed="rId5" cstate="print"/>
          <a:stretch>
            <a:fillRect/>
          </a:stretch>
        </p:blipFill>
        <p:spPr>
          <a:xfrm>
            <a:off x="304800" y="4876800"/>
            <a:ext cx="3733800" cy="1847850"/>
          </a:xfrm>
          <a:prstGeom prst="rect">
            <a:avLst/>
          </a:prstGeom>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CACFJ6AA.jpg"/>
          <p:cNvPicPr>
            <a:picLocks noChangeAspect="1"/>
          </p:cNvPicPr>
          <p:nvPr/>
        </p:nvPicPr>
        <p:blipFill>
          <a:blip r:embed="rId2" cstate="print"/>
          <a:stretch>
            <a:fillRect/>
          </a:stretch>
        </p:blipFill>
        <p:spPr>
          <a:xfrm>
            <a:off x="1187624" y="260648"/>
            <a:ext cx="3895669" cy="2743200"/>
          </a:xfrm>
          <a:prstGeom prst="rect">
            <a:avLst/>
          </a:prstGeom>
        </p:spPr>
      </p:pic>
      <p:pic>
        <p:nvPicPr>
          <p:cNvPr id="13" name="Picture 12" descr="imageee.jpg"/>
          <p:cNvPicPr>
            <a:picLocks noChangeAspect="1"/>
          </p:cNvPicPr>
          <p:nvPr/>
        </p:nvPicPr>
        <p:blipFill>
          <a:blip r:embed="rId3" cstate="print"/>
          <a:stretch>
            <a:fillRect/>
          </a:stretch>
        </p:blipFill>
        <p:spPr>
          <a:xfrm>
            <a:off x="611560" y="3212976"/>
            <a:ext cx="4487168" cy="3365376"/>
          </a:xfrm>
          <a:prstGeom prst="rect">
            <a:avLst/>
          </a:prstGeom>
        </p:spPr>
      </p:pic>
      <p:pic>
        <p:nvPicPr>
          <p:cNvPr id="14" name="Picture 13" descr="imagesCAXZYO9V.jpg"/>
          <p:cNvPicPr>
            <a:picLocks noChangeAspect="1"/>
          </p:cNvPicPr>
          <p:nvPr/>
        </p:nvPicPr>
        <p:blipFill>
          <a:blip r:embed="rId4" cstate="print"/>
          <a:stretch>
            <a:fillRect/>
          </a:stretch>
        </p:blipFill>
        <p:spPr>
          <a:xfrm>
            <a:off x="5868144" y="0"/>
            <a:ext cx="2895600" cy="3276600"/>
          </a:xfrm>
          <a:prstGeom prst="rect">
            <a:avLst/>
          </a:prstGeom>
        </p:spPr>
      </p:pic>
      <p:pic>
        <p:nvPicPr>
          <p:cNvPr id="15" name="Picture 14" descr="imagesCAPSSR9A.jpg"/>
          <p:cNvPicPr>
            <a:picLocks noChangeAspect="1"/>
          </p:cNvPicPr>
          <p:nvPr/>
        </p:nvPicPr>
        <p:blipFill>
          <a:blip r:embed="rId5" cstate="print"/>
          <a:stretch>
            <a:fillRect/>
          </a:stretch>
        </p:blipFill>
        <p:spPr>
          <a:xfrm>
            <a:off x="5220072" y="3429000"/>
            <a:ext cx="3799681" cy="3185759"/>
          </a:xfrm>
          <a:prstGeom prst="rect">
            <a:avLst/>
          </a:prstGeom>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072" y="1772816"/>
            <a:ext cx="3657600" cy="1143000"/>
          </a:xfrm>
        </p:spPr>
        <p:txBody>
          <a:bodyPr>
            <a:normAutofit fontScale="90000"/>
          </a:bodyPr>
          <a:lstStyle/>
          <a:p>
            <a:pPr algn="r" rtl="1"/>
            <a:r>
              <a:rPr lang="fa-IR" b="1" dirty="0" smtClean="0"/>
              <a:t>د - اتصال سیم به صفحه مسی </a:t>
            </a:r>
            <a:endParaRPr lang="fa-IR" dirty="0"/>
          </a:p>
        </p:txBody>
      </p:sp>
      <p:sp>
        <p:nvSpPr>
          <p:cNvPr id="3" name="Content Placeholder 2"/>
          <p:cNvSpPr>
            <a:spLocks noGrp="1"/>
          </p:cNvSpPr>
          <p:nvPr>
            <p:ph idx="1"/>
          </p:nvPr>
        </p:nvSpPr>
        <p:spPr>
          <a:xfrm>
            <a:off x="751853" y="3212976"/>
            <a:ext cx="8382000" cy="3276600"/>
          </a:xfrm>
        </p:spPr>
        <p:txBody>
          <a:bodyPr>
            <a:normAutofit fontScale="92500" lnSpcReduction="20000"/>
          </a:bodyPr>
          <a:lstStyle/>
          <a:p>
            <a:pPr algn="just" rtl="1">
              <a:buNone/>
            </a:pPr>
            <a:r>
              <a:rPr lang="fa-IR" sz="2800" dirty="0" smtClean="0"/>
              <a:t>اتصال سیم به صفحه مسی بسیار مهم می باشد و هرگز و در هیچ شرایطی نباید این اتصال تنها با استفاده از بست ، دوختن سیم به صفحه و یا … برقرار گردد. بلکه حتماً باید سیم به صفحه جوش داده شود و برای استحکام بیشتر با استفاده از 2عدد بست سیم به صفحه  ( ردیف 15 جدول مصالح مورد نیاز ) بسته شده و محکم گردد.</a:t>
            </a:r>
            <a:br>
              <a:rPr lang="fa-IR" sz="2800" dirty="0" smtClean="0"/>
            </a:br>
            <a:r>
              <a:rPr lang="fa-IR" sz="2800" dirty="0" smtClean="0"/>
              <a:t>برای جوش دادن قطعات مسی به یکدیگر از جوش برنج یا نقره استفاده شود و درصورت عدم دسترسی به این نوع جوش از جوش (</a:t>
            </a:r>
            <a:r>
              <a:rPr lang="en-US" sz="2800" dirty="0" smtClean="0"/>
              <a:t>Cadweld</a:t>
            </a:r>
            <a:r>
              <a:rPr lang="fa-IR" sz="2800" dirty="0" smtClean="0"/>
              <a:t>) استفاده گردد.</a:t>
            </a:r>
            <a:endParaRPr lang="fa-IR" sz="2800" dirty="0"/>
          </a:p>
        </p:txBody>
      </p:sp>
      <p:pic>
        <p:nvPicPr>
          <p:cNvPr id="4" name="Picture 3" descr="image.jpg"/>
          <p:cNvPicPr>
            <a:picLocks noChangeAspect="1"/>
          </p:cNvPicPr>
          <p:nvPr/>
        </p:nvPicPr>
        <p:blipFill>
          <a:blip r:embed="rId2" cstate="print"/>
          <a:stretch>
            <a:fillRect/>
          </a:stretch>
        </p:blipFill>
        <p:spPr>
          <a:xfrm>
            <a:off x="228600" y="228600"/>
            <a:ext cx="3810000" cy="2857500"/>
          </a:xfrm>
          <a:prstGeom prst="rect">
            <a:avLst/>
          </a:prstGeom>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836712"/>
            <a:ext cx="6589199" cy="1280890"/>
          </a:xfrm>
        </p:spPr>
        <p:txBody>
          <a:bodyPr>
            <a:normAutofit/>
          </a:bodyPr>
          <a:lstStyle/>
          <a:p>
            <a:pPr algn="r" rtl="1"/>
            <a:r>
              <a:rPr lang="fa-IR" b="1" dirty="0" smtClean="0"/>
              <a:t>ه - حفر چاه ارت</a:t>
            </a:r>
            <a:endParaRPr lang="fa-IR" dirty="0"/>
          </a:p>
        </p:txBody>
      </p:sp>
      <p:sp>
        <p:nvSpPr>
          <p:cNvPr id="3" name="Content Placeholder 2"/>
          <p:cNvSpPr>
            <a:spLocks noGrp="1"/>
          </p:cNvSpPr>
          <p:nvPr>
            <p:ph idx="1"/>
          </p:nvPr>
        </p:nvSpPr>
        <p:spPr>
          <a:xfrm>
            <a:off x="4419600" y="1600200"/>
            <a:ext cx="4616896" cy="4724400"/>
          </a:xfrm>
        </p:spPr>
        <p:txBody>
          <a:bodyPr>
            <a:noAutofit/>
          </a:bodyPr>
          <a:lstStyle/>
          <a:p>
            <a:pPr algn="just" rtl="1">
              <a:buNone/>
            </a:pPr>
            <a:r>
              <a:rPr lang="fa-IR" sz="2000" dirty="0" smtClean="0"/>
              <a:t>با توجه به شرایط جغرافیایی منطقه چاهی با عمق مناسب و در مکان مناسب (باتوجه با راهنمای انتخاب محل چاه ارت) حفر گردد. شیاری به عمق 60سانتیمتر از چاه تا پای دکل برای مسیر سیم چاه ارت تا برقگیر روی دکل همچنین برای سیم ارت داخل ساختمان حفر نمائید. در صورتی که مسیر 2 سیم مشترک باشد بهتر است مسیر دو سیم ایزوله گردند. همینطور مسیر سیمها باید کوتاهترین مسیربوده و سیم میله برقگیر و ارت حتی الامکان مستقیم و بدون پیچ و خم باشد و نبایستی خمهای تند داشته باشد و در صورت نیاز به خم زدن سیم در طول بیش از 50 سانتیمتر انجام گردد.</a:t>
            </a:r>
            <a:br>
              <a:rPr lang="fa-IR" sz="2000" dirty="0" smtClean="0"/>
            </a:br>
            <a:endParaRPr lang="fa-IR" sz="2000" dirty="0"/>
          </a:p>
        </p:txBody>
      </p:sp>
      <p:pic>
        <p:nvPicPr>
          <p:cNvPr id="4" name="Picture 3" descr="image6.jpg"/>
          <p:cNvPicPr>
            <a:picLocks noChangeAspect="1"/>
          </p:cNvPicPr>
          <p:nvPr/>
        </p:nvPicPr>
        <p:blipFill>
          <a:blip r:embed="rId2" cstate="print"/>
          <a:stretch>
            <a:fillRect/>
          </a:stretch>
        </p:blipFill>
        <p:spPr>
          <a:xfrm>
            <a:off x="381000" y="304800"/>
            <a:ext cx="3810000" cy="2857500"/>
          </a:xfrm>
          <a:prstGeom prst="rect">
            <a:avLst/>
          </a:prstGeom>
        </p:spPr>
      </p:pic>
      <p:pic>
        <p:nvPicPr>
          <p:cNvPr id="5" name="Picture 4" descr="images.jpg"/>
          <p:cNvPicPr>
            <a:picLocks noChangeAspect="1"/>
          </p:cNvPicPr>
          <p:nvPr/>
        </p:nvPicPr>
        <p:blipFill>
          <a:blip r:embed="rId3" cstate="print"/>
          <a:stretch>
            <a:fillRect/>
          </a:stretch>
        </p:blipFill>
        <p:spPr>
          <a:xfrm>
            <a:off x="762000" y="3373618"/>
            <a:ext cx="3048000" cy="3331982"/>
          </a:xfrm>
          <a:prstGeom prst="rect">
            <a:avLst/>
          </a:prstGeom>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8229600" cy="914400"/>
          </a:xfrm>
        </p:spPr>
        <p:txBody>
          <a:bodyPr>
            <a:normAutofit/>
          </a:bodyPr>
          <a:lstStyle/>
          <a:p>
            <a:pPr algn="r" rtl="1"/>
            <a:r>
              <a:rPr lang="fa-IR" b="1" dirty="0" smtClean="0"/>
              <a:t>و - پر نمودن چاه ارت</a:t>
            </a:r>
            <a:endParaRPr lang="fa-IR" dirty="0"/>
          </a:p>
        </p:txBody>
      </p:sp>
      <p:sp>
        <p:nvSpPr>
          <p:cNvPr id="3" name="Content Placeholder 2"/>
          <p:cNvSpPr>
            <a:spLocks noGrp="1"/>
          </p:cNvSpPr>
          <p:nvPr>
            <p:ph idx="1"/>
          </p:nvPr>
        </p:nvSpPr>
        <p:spPr>
          <a:xfrm>
            <a:off x="269543" y="764704"/>
            <a:ext cx="8915400" cy="5791200"/>
          </a:xfrm>
        </p:spPr>
        <p:txBody>
          <a:bodyPr>
            <a:noAutofit/>
          </a:bodyPr>
          <a:lstStyle/>
          <a:p>
            <a:pPr algn="r" rtl="1">
              <a:buNone/>
            </a:pPr>
            <a:r>
              <a:rPr lang="fa-IR" sz="1400" dirty="0" smtClean="0"/>
              <a:t>1- </a:t>
            </a:r>
            <a:r>
              <a:rPr lang="fa-IR" sz="1600" dirty="0" smtClean="0"/>
              <a:t>ابتدا حدود 20 لیتر محلول آب و نمک تهیه و کف چاه میریزیم بطوریکه تمام کف چاه را در برگیرد بعد از 24 ساعت مراحل زیر را انجام می دهیم.</a:t>
            </a:r>
            <a:br>
              <a:rPr lang="fa-IR" sz="1600" dirty="0" smtClean="0"/>
            </a:br>
            <a:r>
              <a:rPr lang="fa-IR" sz="1600" dirty="0" smtClean="0"/>
              <a:t>2- به ارتفاع 20 سانتیمتر از ته چاه را با خاک رس و یا خاک نرم پر مینمائیم.</a:t>
            </a:r>
            <a:br>
              <a:rPr lang="fa-IR" sz="1600" dirty="0" smtClean="0"/>
            </a:br>
            <a:r>
              <a:rPr lang="fa-IR" sz="1600" dirty="0" smtClean="0"/>
              <a:t>3- به مقدار لازم (حدود 450کیلو گرم معادل 15 کیسه 30 کیلو گرمی)بنتونیت را با آب مخلوط کرده و بصورت دوغاب در میاوریم و مخلوط حاصل را به ارتفاع 20 سانتیمتر از کف چاه میریزیم هر چه مخلوط حاصل غلیظ تر باشد کیفیت کار بهترخواهد بود.</a:t>
            </a:r>
            <a:br>
              <a:rPr lang="fa-IR" sz="1600" dirty="0" smtClean="0"/>
            </a:br>
            <a:r>
              <a:rPr lang="fa-IR" sz="1600" dirty="0" smtClean="0"/>
              <a:t>4- صفحه مسی را به 2 سیم مسی نمره 50 جوش میدهیم این سیمها یکی به میله برقگیر روی دکل و دیگری به شینه داخل ساختمان خواهد رفت بنابراین طول سیمها را متناسب با طول مسیر انتخاب می نمائیم.</a:t>
            </a:r>
            <a:br>
              <a:rPr lang="fa-IR" sz="1600" dirty="0" smtClean="0"/>
            </a:br>
            <a:r>
              <a:rPr lang="fa-IR" sz="1600" dirty="0" smtClean="0"/>
              <a:t>5- صفحه مسی را بطور عمودی در مرکز چاه قرار می دهیم.</a:t>
            </a:r>
            <a:br>
              <a:rPr lang="fa-IR" sz="1600" dirty="0" smtClean="0"/>
            </a:br>
            <a:r>
              <a:rPr lang="fa-IR" sz="1600" dirty="0" smtClean="0"/>
              <a:t>6- اطراف صفحه مسی را با دوغاب تهیه شده تا بالای صفحه پر می نمائیم.</a:t>
            </a:r>
            <a:br>
              <a:rPr lang="fa-IR" sz="1600" dirty="0" smtClean="0"/>
            </a:br>
            <a:r>
              <a:rPr lang="fa-IR" sz="1600" dirty="0" smtClean="0"/>
              <a:t>7- لوله پلیکای سوراخ شده را بطور مورب در مرکز چاه و در بالای صفحه مسی قرار می دهیم و داخل لوله پلیکا را شن میریزیم تا 50 سانتیمتر از انتهای لوله پر شود این لوله برای تامین رطوبت ته چاه می باشد و در فصول گرم سال تزریق آب از این لوله بیشتر انجام گردد. لازم بذکر است در مواردی که چاه ارت در باغچه حفر شده باشد و یا ته چاه به رطوبت رسیده باشد و یا کلا در جاهایی که رطوبت ته چاه از بالای چاه یا از پایین چاه تامین گردد نیازی به قراردادن لوله نمی باشد .</a:t>
            </a:r>
            <a:br>
              <a:rPr lang="fa-IR" sz="1600" dirty="0" smtClean="0"/>
            </a:br>
            <a:r>
              <a:rPr lang="fa-IR" sz="1600" dirty="0" smtClean="0"/>
              <a:t>8- بعد از قراردادن لوله پلیکا به ارتفاع  </a:t>
            </a:r>
            <a:r>
              <a:rPr lang="en-US" sz="1600" dirty="0" smtClean="0"/>
              <a:t>cm</a:t>
            </a:r>
            <a:r>
              <a:rPr lang="fa-IR" sz="1600" dirty="0" smtClean="0"/>
              <a:t>20 از بالای صفحه مسی را با دوغاب آماده شده پر مینمائیم.</a:t>
            </a:r>
            <a:br>
              <a:rPr lang="fa-IR" sz="1600" dirty="0" smtClean="0"/>
            </a:br>
            <a:r>
              <a:rPr lang="fa-IR" sz="1600" dirty="0" smtClean="0"/>
              <a:t>9- الباقی چاه را هم تا </a:t>
            </a:r>
            <a:r>
              <a:rPr lang="en-US" sz="1600" dirty="0" smtClean="0"/>
              <a:t>cm</a:t>
            </a:r>
            <a:r>
              <a:rPr lang="fa-IR" sz="1600" dirty="0" smtClean="0"/>
              <a:t>10 بر سر چاه مانده ، با خاک معمولی همراه با ماسه یا خاک سرند شده کشاورزی پر می نمائیم و </a:t>
            </a:r>
            <a:r>
              <a:rPr lang="en-US" sz="1600" dirty="0" smtClean="0"/>
              <a:t>cm</a:t>
            </a:r>
            <a:r>
              <a:rPr lang="fa-IR" sz="1600" dirty="0" smtClean="0"/>
              <a:t>10از چاه را برای نفوذ آب باران و آبهای سطحی به داخل چاه با شن و سنگریزه پر می کنیم. روی چاه مخصوصاً در مواقعی که از لوله پولیکا استفاده نمی گردد نباید آسفالت شده و یا با سیمان پر گردد.</a:t>
            </a:r>
            <a:br>
              <a:rPr lang="fa-IR" sz="1600" dirty="0" smtClean="0"/>
            </a:br>
            <a:r>
              <a:rPr lang="fa-IR" sz="1600" dirty="0" smtClean="0"/>
              <a:t>10- داخل شیار های حفاری شده را با خاک سرند شده کشاورزی یا خاک نرم معمولی و یا خاک معمولی مخلوط با بنتونیت پر نمائید. </a:t>
            </a:r>
            <a:endParaRPr lang="fa-IR" sz="1400" dirty="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0(1).gif"/>
          <p:cNvPicPr>
            <a:picLocks noChangeAspect="1"/>
          </p:cNvPicPr>
          <p:nvPr/>
        </p:nvPicPr>
        <p:blipFill>
          <a:blip r:embed="rId2" cstate="print"/>
          <a:stretch>
            <a:fillRect/>
          </a:stretch>
        </p:blipFill>
        <p:spPr>
          <a:xfrm>
            <a:off x="497671" y="381000"/>
            <a:ext cx="8189129" cy="6096000"/>
          </a:xfrm>
          <a:prstGeom prst="rect">
            <a:avLst/>
          </a:prstGeom>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1.jpg"/>
          <p:cNvPicPr>
            <a:picLocks noChangeAspect="1"/>
          </p:cNvPicPr>
          <p:nvPr/>
        </p:nvPicPr>
        <p:blipFill>
          <a:blip r:embed="rId2" cstate="print"/>
          <a:stretch>
            <a:fillRect/>
          </a:stretch>
        </p:blipFill>
        <p:spPr>
          <a:xfrm>
            <a:off x="152400" y="304800"/>
            <a:ext cx="4572000" cy="6324600"/>
          </a:xfrm>
          <a:prstGeom prst="rect">
            <a:avLst/>
          </a:prstGeom>
        </p:spPr>
      </p:pic>
      <p:pic>
        <p:nvPicPr>
          <p:cNvPr id="3" name="Picture 2" descr="savsglsvqn_ert.jpg"/>
          <p:cNvPicPr>
            <a:picLocks noChangeAspect="1"/>
          </p:cNvPicPr>
          <p:nvPr/>
        </p:nvPicPr>
        <p:blipFill>
          <a:blip r:embed="rId3" cstate="print"/>
          <a:stretch>
            <a:fillRect/>
          </a:stretch>
        </p:blipFill>
        <p:spPr>
          <a:xfrm>
            <a:off x="4876800" y="304800"/>
            <a:ext cx="4114800" cy="6324600"/>
          </a:xfrm>
          <a:prstGeom prst="rect">
            <a:avLst/>
          </a:prstGeom>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itchFamily="2" charset="-78"/>
              </a:rPr>
              <a:t>زمیـن الکتریکـی یا ارت</a:t>
            </a:r>
            <a:endParaRPr lang="fa-IR" dirty="0">
              <a:cs typeface="B Titr" pitchFamily="2" charset="-78"/>
            </a:endParaRPr>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pPr algn="just" rtl="1"/>
            <a:r>
              <a:rPr lang="fa-IR" sz="2000" dirty="0" smtClean="0"/>
              <a:t>در مهندسی برق، واژه </a:t>
            </a:r>
            <a:r>
              <a:rPr lang="en-US" sz="2000" b="1" dirty="0" smtClean="0"/>
              <a:t>Sālur</a:t>
            </a:r>
            <a:r>
              <a:rPr lang="fa-IR" sz="2000" dirty="0" smtClean="0"/>
              <a:t> یا </a:t>
            </a:r>
            <a:r>
              <a:rPr lang="fa-IR" sz="2000" b="1" dirty="0" smtClean="0"/>
              <a:t>ارت</a:t>
            </a:r>
            <a:r>
              <a:rPr lang="fa-IR" sz="2000" dirty="0" smtClean="0"/>
              <a:t> با توجه به کاربردهای آن دارای معانی متفاوتی است. زمین در یک مدار الکتریکی می‌تواند نقش یک نقطه مبدا را داشته باشد که بر طبق آن بقیه ولتاژهای الکتریکی را اندازه‌گیری می‌کنند. واژه زمین همچنین به مسیری کلی برای بازگشت جریان به منبع نیز اطلاق می‌شود. این واژه در مورد یک اتصال مستقیم به زمین نیز مورد استفاده قرار می‌گیرد.</a:t>
            </a:r>
          </a:p>
          <a:p>
            <a:pPr algn="just" rtl="1"/>
            <a:r>
              <a:rPr lang="fa-IR" sz="2000" dirty="0" smtClean="0"/>
              <a:t>یک مدار الکتریکی ممکن است به دلایل مختلفی به زمین متصل شده باشد. در مدارهای قدرت این اتصال‌ها معمولاً برای بالا بردن ایمنی و محافظت افراد یا دستگاه‌ها از تاثیرات معیوب بودن عایقکاری هادی‌ها ایجاد می‌شود. اتصال به زمین در مدارهای قدرت از آسیب دیدن عایق‌های مدار در اثر افزایش ولتاژ بین زمین و مدار جلوگیری کرده و این ولتاژ را در یک حد معین محدود می‌کند. از اتصال زمین برای جلوگیری از افزایش الکتریسیته ساکن در هنگام حمل مواد قابل اشتعال یا تعمیر تجهیزات الکترونیکی نیز استفاده می‌کنند. در برخی از انواع تلگراف‌ها و شبکه‌های انتقال زمین به تنهایی نقش یکی از هادی‌ها را ایفا می‌کند و به عنوان مسیر بازگشت جریان به منبع مورد استفاده قرار می‌گیرد با این کار در هزینه ایجاد یک خط جداگانه برای بازگشت جریان صرفه‌جویی می‌شود. در اندازه‌گیری از زمین به عنوان یک پتانسیل الکتریکی ثابت استفاده می‌کنند که با توجه به اختلاف پتانسیل هر قسمت از مدار از زمین میزان پتانسیل آن قسمت را مشخص می‌کنند. یک زمین الکتریکی باید از ظرفیت انتقال جریان مناسبی برخوردار باشد تا بتوان از آن به عنوان مبدا صفر ولتاژ استفاده کرد.</a:t>
            </a:r>
            <a:endParaRPr lang="fa-IR" sz="2000"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332656"/>
            <a:ext cx="7772400" cy="1001737"/>
          </a:xfrm>
        </p:spPr>
        <p:txBody>
          <a:bodyPr>
            <a:normAutofit fontScale="90000"/>
          </a:bodyPr>
          <a:lstStyle/>
          <a:p>
            <a:pPr algn="r" rtl="1"/>
            <a:r>
              <a:rPr lang="fa-IR" b="1" dirty="0" smtClean="0"/>
              <a:t>نصب شینه و میله برقگیر</a:t>
            </a:r>
            <a:endParaRPr lang="fa-IR" dirty="0"/>
          </a:p>
        </p:txBody>
      </p:sp>
      <p:sp>
        <p:nvSpPr>
          <p:cNvPr id="3" name="Subtitle 2"/>
          <p:cNvSpPr>
            <a:spLocks noGrp="1"/>
          </p:cNvSpPr>
          <p:nvPr>
            <p:ph type="subTitle" idx="1"/>
          </p:nvPr>
        </p:nvSpPr>
        <p:spPr>
          <a:xfrm>
            <a:off x="1403648" y="1447800"/>
            <a:ext cx="7130752" cy="4876800"/>
          </a:xfrm>
        </p:spPr>
        <p:txBody>
          <a:bodyPr>
            <a:normAutofit/>
          </a:bodyPr>
          <a:lstStyle/>
          <a:p>
            <a:pPr algn="just" rtl="1"/>
            <a:r>
              <a:rPr lang="fa-IR" dirty="0" smtClean="0">
                <a:solidFill>
                  <a:schemeClr val="tx1"/>
                </a:solidFill>
              </a:rPr>
              <a:t>شینه داخل ساختمان باید توسط مهره هایی از دیوار ساختمان ایزوله گردد. قطر و طول شینه بستگی به تعداد انشعابات داخل ساختمان دارد. (تمامی تجهیزات داخل ساختمان بایستی بطور جداگانه و موازی به این شینه متصل گردد.)</a:t>
            </a:r>
          </a:p>
          <a:p>
            <a:pPr algn="just" rtl="1"/>
            <a:r>
              <a:rPr lang="fa-IR" dirty="0" smtClean="0">
                <a:solidFill>
                  <a:schemeClr val="tx1"/>
                </a:solidFill>
              </a:rPr>
              <a:t/>
            </a:r>
            <a:br>
              <a:rPr lang="fa-IR" dirty="0" smtClean="0">
                <a:solidFill>
                  <a:schemeClr val="tx1"/>
                </a:solidFill>
              </a:rPr>
            </a:br>
            <a:r>
              <a:rPr lang="fa-IR" dirty="0" smtClean="0">
                <a:solidFill>
                  <a:schemeClr val="tx1"/>
                </a:solidFill>
              </a:rPr>
              <a:t>در حالتیکه دکل روی ساختمان قرار داشته باشد سیم میله برقگیر نبایستی از داخل ساختمان برده شود بلکه باید خارج از ساختمان سیم کشیده شود و همینطور مسیر عبوری سیم ارت به داخل ساختمان تا شینه ورودی ساختمان باید عایق دار باشد.</a:t>
            </a:r>
          </a:p>
          <a:p>
            <a:pPr algn="just" rtl="1"/>
            <a:r>
              <a:rPr lang="fa-IR" dirty="0" smtClean="0">
                <a:solidFill>
                  <a:schemeClr val="tx1"/>
                </a:solidFill>
              </a:rPr>
              <a:t/>
            </a:r>
            <a:br>
              <a:rPr lang="fa-IR" dirty="0" smtClean="0">
                <a:solidFill>
                  <a:schemeClr val="tx1"/>
                </a:solidFill>
              </a:rPr>
            </a:br>
            <a:r>
              <a:rPr lang="fa-IR" dirty="0" smtClean="0">
                <a:solidFill>
                  <a:schemeClr val="tx1"/>
                </a:solidFill>
              </a:rPr>
              <a:t>در پای دکل توسط بست ، سیم میله برقگیر به یکی از پایه های دکل خیلی محکم متصل شود و تا بالای دکل به میله برقگیر متصل گردد. لازم بذکر است مسیر میله برقگیر از کابلهایی که به آنتن ها می روند باید جدا باشد .</a:t>
            </a:r>
            <a:endParaRPr lang="fa-IR" dirty="0">
              <a:solidFill>
                <a:schemeClr val="tx1"/>
              </a:solidFill>
            </a:endParaRP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60648"/>
            <a:ext cx="8229600" cy="1143000"/>
          </a:xfrm>
        </p:spPr>
        <p:txBody>
          <a:bodyPr>
            <a:normAutofit/>
          </a:bodyPr>
          <a:lstStyle/>
          <a:p>
            <a:pPr rtl="1"/>
            <a:r>
              <a:rPr lang="fa-IR" sz="5400" b="1" dirty="0" smtClean="0">
                <a:cs typeface="B Titr" pitchFamily="2" charset="-78"/>
              </a:rPr>
              <a:t>اجـرای ارت به روش سطحـی</a:t>
            </a:r>
            <a:endParaRPr lang="fa-IR" sz="5400" dirty="0">
              <a:cs typeface="B Titr" pitchFamily="2" charset="-78"/>
            </a:endParaRPr>
          </a:p>
        </p:txBody>
      </p:sp>
      <p:sp>
        <p:nvSpPr>
          <p:cNvPr id="3" name="Content Placeholder 2"/>
          <p:cNvSpPr>
            <a:spLocks noGrp="1"/>
          </p:cNvSpPr>
          <p:nvPr>
            <p:ph idx="1"/>
          </p:nvPr>
        </p:nvSpPr>
        <p:spPr>
          <a:xfrm>
            <a:off x="1115616" y="1371600"/>
            <a:ext cx="7571184" cy="5257800"/>
          </a:xfrm>
        </p:spPr>
        <p:txBody>
          <a:bodyPr>
            <a:normAutofit fontScale="85000" lnSpcReduction="20000"/>
          </a:bodyPr>
          <a:lstStyle/>
          <a:p>
            <a:pPr algn="r" rtl="1"/>
            <a:r>
              <a:rPr lang="fa-IR" sz="2200" b="1" dirty="0" smtClean="0"/>
              <a:t>هفت روش براي اجراي زمين سطحي وجود دارد كه عبارتند از :</a:t>
            </a:r>
            <a:br>
              <a:rPr lang="fa-IR" sz="2200" b="1" dirty="0" smtClean="0"/>
            </a:br>
            <a:r>
              <a:rPr lang="fa-IR" sz="2200" b="1" dirty="0" smtClean="0"/>
              <a:t>1- </a:t>
            </a:r>
            <a:r>
              <a:rPr lang="en-US" sz="2200" b="1" dirty="0" smtClean="0"/>
              <a:t>ROD</a:t>
            </a:r>
            <a:endParaRPr lang="en-US" sz="2200" dirty="0" smtClean="0"/>
          </a:p>
          <a:p>
            <a:pPr algn="r" rtl="1"/>
            <a:r>
              <a:rPr lang="fa-IR" sz="2200" b="1" dirty="0" smtClean="0"/>
              <a:t>۲- </a:t>
            </a:r>
            <a:r>
              <a:rPr lang="en-US" sz="2200" b="1" dirty="0" smtClean="0"/>
              <a:t>RING</a:t>
            </a:r>
            <a:endParaRPr lang="en-US" sz="2200" dirty="0" smtClean="0"/>
          </a:p>
          <a:p>
            <a:pPr algn="r" rtl="1"/>
            <a:r>
              <a:rPr lang="fa-IR" sz="2200" b="1" dirty="0" smtClean="0"/>
              <a:t>۳- پنجه اي (شعاعي)</a:t>
            </a:r>
            <a:endParaRPr lang="fa-IR" sz="2200" dirty="0" smtClean="0"/>
          </a:p>
          <a:p>
            <a:pPr algn="r" rtl="1"/>
            <a:r>
              <a:rPr lang="fa-IR" sz="2200" b="1" dirty="0" smtClean="0"/>
              <a:t>4- مختلط</a:t>
            </a:r>
            <a:endParaRPr lang="fa-IR" sz="2200" dirty="0" smtClean="0"/>
          </a:p>
          <a:p>
            <a:pPr algn="r" rtl="1"/>
            <a:r>
              <a:rPr lang="fa-IR" sz="2200" b="1" dirty="0" smtClean="0"/>
              <a:t>5- حلزوني</a:t>
            </a:r>
            <a:endParaRPr lang="fa-IR" sz="2200" dirty="0" smtClean="0"/>
          </a:p>
          <a:p>
            <a:pPr algn="r" rtl="1"/>
            <a:r>
              <a:rPr lang="fa-IR" sz="2200" b="1" dirty="0" smtClean="0"/>
              <a:t>6- الكتروشيميايي</a:t>
            </a:r>
            <a:endParaRPr lang="fa-IR" sz="2200" dirty="0" smtClean="0"/>
          </a:p>
          <a:p>
            <a:pPr algn="r" rtl="1"/>
            <a:r>
              <a:rPr lang="fa-IR" sz="2200" b="1" dirty="0" smtClean="0"/>
              <a:t>7- شبكه اي</a:t>
            </a:r>
          </a:p>
          <a:p>
            <a:pPr algn="r" rtl="1">
              <a:buNone/>
            </a:pPr>
            <a:r>
              <a:rPr lang="fa-IR" sz="2200" dirty="0" smtClean="0">
                <a:solidFill>
                  <a:schemeClr val="tx1"/>
                </a:solidFill>
              </a:rPr>
              <a:t/>
            </a:r>
            <a:br>
              <a:rPr lang="fa-IR" sz="2200" dirty="0" smtClean="0">
                <a:solidFill>
                  <a:schemeClr val="tx1"/>
                </a:solidFill>
              </a:rPr>
            </a:br>
            <a:r>
              <a:rPr lang="fa-IR" sz="2400" b="1" dirty="0" smtClean="0">
                <a:solidFill>
                  <a:schemeClr val="tx1"/>
                </a:solidFill>
              </a:rPr>
              <a:t>اجرای ارت به روش </a:t>
            </a:r>
            <a:r>
              <a:rPr lang="en-US" sz="2400" b="1" dirty="0" smtClean="0">
                <a:solidFill>
                  <a:schemeClr val="tx1"/>
                </a:solidFill>
              </a:rPr>
              <a:t>ROD</a:t>
            </a:r>
            <a:r>
              <a:rPr lang="fa-IR" sz="2400" b="1" dirty="0" smtClean="0">
                <a:solidFill>
                  <a:schemeClr val="tx1"/>
                </a:solidFill>
              </a:rPr>
              <a:t> کوبی </a:t>
            </a:r>
            <a:r>
              <a:rPr lang="fa-IR" sz="2200" dirty="0" smtClean="0">
                <a:solidFill>
                  <a:schemeClr val="tx1"/>
                </a:solidFill>
              </a:rPr>
              <a:t/>
            </a:r>
            <a:br>
              <a:rPr lang="fa-IR" sz="2200" dirty="0" smtClean="0">
                <a:solidFill>
                  <a:schemeClr val="tx1"/>
                </a:solidFill>
              </a:rPr>
            </a:br>
            <a:endParaRPr lang="fa-IR" sz="2200" dirty="0" smtClean="0">
              <a:solidFill>
                <a:schemeClr val="tx1"/>
              </a:solidFill>
            </a:endParaRPr>
          </a:p>
          <a:p>
            <a:pPr algn="r" rtl="1">
              <a:buNone/>
            </a:pPr>
            <a:r>
              <a:rPr lang="fa-IR" sz="2200" dirty="0" smtClean="0"/>
              <a:t>مصالح مورد نیاز:</a:t>
            </a:r>
          </a:p>
          <a:p>
            <a:pPr algn="r" rtl="1">
              <a:buNone/>
            </a:pPr>
            <a:r>
              <a:rPr lang="fa-IR" sz="2200" dirty="0" smtClean="0"/>
              <a:t/>
            </a:r>
            <a:br>
              <a:rPr lang="fa-IR" sz="2200" dirty="0" smtClean="0"/>
            </a:br>
            <a:r>
              <a:rPr lang="fa-IR" sz="2200" dirty="0" smtClean="0"/>
              <a:t>مصالح مورد نیاز همانند روش عمقی می باشد با این تفاوت که به جای صفحه مسی از میله های مغز فولادی 1.5 متری و با قطر 14 میلیمتر و با روکش مس استفاده می نمائیم</a:t>
            </a:r>
            <a:r>
              <a:rPr lang="fa-IR" sz="2200" dirty="0" smtClean="0"/>
              <a:t>.	</a:t>
            </a:r>
            <a:r>
              <a:rPr lang="fa-IR" sz="2800" dirty="0" smtClean="0"/>
              <a:t/>
            </a:r>
            <a:br>
              <a:rPr lang="fa-IR" sz="2800" dirty="0" smtClean="0"/>
            </a:br>
            <a:endParaRPr lang="fa-IR" sz="2800" dirty="0" smtClean="0"/>
          </a:p>
          <a:p>
            <a:pPr algn="r" rtl="1">
              <a:buNone/>
            </a:pPr>
            <a:endParaRPr lang="fa-IR"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algn="r" rtl="1"/>
            <a:r>
              <a:rPr lang="fa-IR" b="1" dirty="0" smtClean="0">
                <a:cs typeface="+mn-cs"/>
              </a:rPr>
              <a:t>روش اجرا</a:t>
            </a:r>
            <a:endParaRPr lang="fa-IR" b="1" dirty="0">
              <a:cs typeface="+mn-cs"/>
            </a:endParaRPr>
          </a:p>
        </p:txBody>
      </p:sp>
      <p:sp>
        <p:nvSpPr>
          <p:cNvPr id="3" name="Content Placeholder 2"/>
          <p:cNvSpPr>
            <a:spLocks noGrp="1"/>
          </p:cNvSpPr>
          <p:nvPr>
            <p:ph idx="1"/>
          </p:nvPr>
        </p:nvSpPr>
        <p:spPr>
          <a:xfrm>
            <a:off x="1763688" y="908720"/>
            <a:ext cx="7223720" cy="5638800"/>
          </a:xfrm>
        </p:spPr>
        <p:txBody>
          <a:bodyPr>
            <a:normAutofit fontScale="85000" lnSpcReduction="20000"/>
          </a:bodyPr>
          <a:lstStyle/>
          <a:p>
            <a:pPr algn="r" rtl="1">
              <a:buNone/>
            </a:pPr>
            <a:r>
              <a:rPr lang="fa-IR" dirty="0" smtClean="0"/>
              <a:t>کانالی به عمق 80 سانتیمتر و عرض 45 سانتیمتر و طول </a:t>
            </a:r>
            <a:r>
              <a:rPr lang="en-US" dirty="0" smtClean="0"/>
              <a:t>X</a:t>
            </a:r>
            <a:r>
              <a:rPr lang="fa-IR" dirty="0" smtClean="0"/>
              <a:t> حفر می نمائیم. </a:t>
            </a:r>
          </a:p>
          <a:p>
            <a:pPr algn="r" rtl="1">
              <a:buNone/>
            </a:pPr>
            <a:r>
              <a:rPr lang="fa-IR" dirty="0" smtClean="0"/>
              <a:t>طول کانال را به دو روش میتوان تعیین نمود.</a:t>
            </a:r>
            <a:endParaRPr lang="en-US" dirty="0" smtClean="0"/>
          </a:p>
          <a:p>
            <a:pPr algn="r" rtl="1">
              <a:buNone/>
            </a:pPr>
            <a:r>
              <a:rPr lang="fa-IR" dirty="0" smtClean="0"/>
              <a:t>الف – اندازه گیری مقاومت مخصوص خاک و انجام محاسبات لازم.</a:t>
            </a:r>
            <a:endParaRPr lang="en-US" dirty="0" smtClean="0"/>
          </a:p>
          <a:p>
            <a:pPr algn="r" rtl="1">
              <a:buNone/>
            </a:pPr>
            <a:r>
              <a:rPr lang="fa-IR" dirty="0" smtClean="0"/>
              <a:t>ب – به روش تجربی که در ادامه شرح داده می شود.</a:t>
            </a:r>
            <a:endParaRPr lang="en-US" dirty="0" smtClean="0"/>
          </a:p>
          <a:p>
            <a:pPr algn="just" rtl="1">
              <a:buNone/>
            </a:pPr>
            <a:r>
              <a:rPr lang="fa-IR" dirty="0" smtClean="0"/>
              <a:t>ج- چنانچه سایت دارای دکل خود ایستا می باشد برای حفر کانال از فاصله بین اتاق تجهیزات و دکل و همچنین اطراف دکل استفاده شود.</a:t>
            </a:r>
            <a:endParaRPr lang="en-US" dirty="0" smtClean="0"/>
          </a:p>
          <a:p>
            <a:pPr algn="just" rtl="1">
              <a:buNone/>
            </a:pPr>
            <a:r>
              <a:rPr lang="fa-IR" dirty="0" smtClean="0"/>
              <a:t>د- چنانچه دکل روی ساختمان قرارداشته حفاری با در نظر گرفتن اتاق دستگاه و دکل در مسیری که زمین رطوبت بیشتری دارد انجام گیرد.</a:t>
            </a:r>
            <a:endParaRPr lang="en-US" dirty="0" smtClean="0"/>
          </a:p>
          <a:p>
            <a:pPr algn="just" rtl="1">
              <a:buNone/>
            </a:pPr>
            <a:r>
              <a:rPr lang="fa-IR" dirty="0" smtClean="0"/>
              <a:t>ه - پس از آماده شدن کانال 2 میله به فاصله 3متر از یکدیگر در زمین میکوبیم به گونه ای که حدود 15 سانتیمتر از میله ها بیرون بمانند سپس 2میله را با کابل مسی یا کابل برق به هم وصل نموده و با دستگاه ارت سنج مقاومت زمین ایجاد شده را اندازه میگیریم ، چنانچه مقاومت نشان داده شده با دستگاه بالای 4 اهم بود میله دیگری به فاصله 3 متر از میله دوم میکوبیم و با اتصال 3 میله به هم مقاومت زمین ایجاد شده را اندازه گیری می نمائیم . اینکار را تا زمانی که مقاومت اندازه گیری شده به زیر 4 اهم برسد ادامه می دهیم بعد از آنکه به تعداد کافی میله کوبیده شد سیمی را که به شینه مسی نصب شده در اتاق دستگاه متصل است به تک تک میله ها جوش داده و به سمت دکل میبریم.</a:t>
            </a:r>
            <a:endParaRPr lang="en-US" dirty="0" smtClean="0"/>
          </a:p>
          <a:p>
            <a:pPr algn="just" rtl="1">
              <a:buNone/>
            </a:pPr>
            <a:r>
              <a:rPr lang="fa-IR" dirty="0" smtClean="0"/>
              <a:t>و - برای پر نمودن کانال ابتدا با بنتونیت روی سیم مسی را پوشانده (در زمینهایی که رطوبت کافی ندارند) و سپس با خاک سرند شده کشاورزی یا خاک نرم کانال را پر می نمائیم.</a:t>
            </a:r>
            <a:endParaRPr lang="en-US" dirty="0" smtClean="0"/>
          </a:p>
          <a:p>
            <a:pPr algn="r" rtl="1">
              <a:buNone/>
            </a:pPr>
            <a:r>
              <a:rPr lang="fa-IR" dirty="0" smtClean="0"/>
              <a:t>ز - مقاومت زمین اجرا شده را اندازه گیری نموده و ثبت مینمائیم ( بعد از پرکردن کانال مقاومت زمین اندازه گیری شده کاهش خواهد داشت و باید کمتر از 3 اهم باشد.)</a:t>
            </a:r>
            <a:br>
              <a:rPr lang="fa-IR" dirty="0" smtClean="0"/>
            </a:br>
            <a:endParaRPr lang="fa-IR" dirty="0"/>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75656" y="620688"/>
            <a:ext cx="7315200" cy="5878532"/>
          </a:xfrm>
          <a:prstGeom prst="rect">
            <a:avLst/>
          </a:prstGeom>
        </p:spPr>
        <p:txBody>
          <a:bodyPr wrap="square">
            <a:spAutoFit/>
          </a:bodyPr>
          <a:lstStyle/>
          <a:p>
            <a:pPr algn="r" rtl="1"/>
            <a:r>
              <a:rPr lang="fa-IR" sz="2000" b="1" dirty="0" smtClean="0"/>
              <a:t>نکته : </a:t>
            </a:r>
          </a:p>
          <a:p>
            <a:pPr algn="r" rtl="1"/>
            <a:r>
              <a:rPr lang="fa-IR" sz="2000" dirty="0" smtClean="0"/>
              <a:t>در مناطق سردسیر عمق کانال حفاری شده و بطور کلی مسیر عبور کابل مسی خیلی مهم می باشد و نباید در معرض یخبندان قرار گیرد . تاثیر کاهش درجه حرارت بر افزایش مقاومت سیستم زمین به شرح زیر می باشد .</a:t>
            </a:r>
            <a:br>
              <a:rPr lang="fa-IR" sz="2000" dirty="0" smtClean="0"/>
            </a:br>
            <a:r>
              <a:rPr lang="fa-IR" sz="2000" dirty="0" smtClean="0"/>
              <a:t/>
            </a:r>
            <a:br>
              <a:rPr lang="fa-IR" sz="2000" dirty="0" smtClean="0"/>
            </a:br>
            <a:r>
              <a:rPr lang="fa-IR" sz="2000" dirty="0" smtClean="0"/>
              <a:t/>
            </a:r>
            <a:br>
              <a:rPr lang="fa-IR" sz="2000" dirty="0" smtClean="0"/>
            </a:br>
            <a:r>
              <a:rPr lang="fa-IR" sz="2000" dirty="0" smtClean="0"/>
              <a:t>دما بر حسب درجه سانتیگراد میزان مقاومت بر حسب اهم بر متر</a:t>
            </a:r>
            <a:br>
              <a:rPr lang="fa-IR" sz="2000" dirty="0" smtClean="0"/>
            </a:br>
            <a:r>
              <a:rPr lang="fa-IR" sz="2000" dirty="0" smtClean="0"/>
              <a:t/>
            </a:r>
            <a:br>
              <a:rPr lang="fa-IR" sz="2000" dirty="0" smtClean="0"/>
            </a:br>
            <a:r>
              <a:rPr lang="fa-IR" sz="2000" dirty="0" smtClean="0"/>
              <a:t>20+  &lt;=====   72  </a:t>
            </a:r>
            <a:br>
              <a:rPr lang="fa-IR" sz="2000" dirty="0" smtClean="0"/>
            </a:br>
            <a:r>
              <a:rPr lang="fa-IR" sz="2000" dirty="0" smtClean="0"/>
              <a:t>10+  &lt;=====  99 </a:t>
            </a:r>
            <a:br>
              <a:rPr lang="fa-IR" sz="2000" dirty="0" smtClean="0"/>
            </a:br>
            <a:r>
              <a:rPr lang="fa-IR" sz="2000" dirty="0" smtClean="0"/>
              <a:t>    0  &lt;=====   138 </a:t>
            </a:r>
            <a:br>
              <a:rPr lang="fa-IR" sz="2000" dirty="0" smtClean="0"/>
            </a:br>
            <a:r>
              <a:rPr lang="fa-IR" sz="2000" dirty="0" smtClean="0"/>
              <a:t>  5-   &lt;=====  790 </a:t>
            </a:r>
          </a:p>
          <a:p>
            <a:pPr algn="r" rtl="1"/>
            <a:endParaRPr lang="fa-IR" sz="2000" dirty="0" smtClean="0"/>
          </a:p>
          <a:p>
            <a:pPr algn="r" rtl="1"/>
            <a:r>
              <a:rPr lang="fa-IR" sz="2000" b="1" dirty="0" smtClean="0"/>
              <a:t>سایر روش ها:</a:t>
            </a:r>
          </a:p>
          <a:p>
            <a:pPr algn="r" rtl="1"/>
            <a:r>
              <a:rPr lang="fa-IR" sz="2000" dirty="0" smtClean="0"/>
              <a:t/>
            </a:r>
            <a:br>
              <a:rPr lang="fa-IR" sz="2000" dirty="0" smtClean="0"/>
            </a:br>
            <a:r>
              <a:rPr lang="fa-IR" sz="2000" dirty="0" smtClean="0"/>
              <a:t>روش های دیگر در مناطق کوهستانی و سنگلاخی و مکانهای خاص کاربرد دارد که بنا به مورد با بازدید از محل و اندازه گیریهای لازم میتواند طرح مناسب تهیه گردد</a:t>
            </a:r>
            <a:r>
              <a:rPr lang="fa-IR" dirty="0" smtClean="0"/>
              <a:t/>
            </a:r>
            <a:br>
              <a:rPr lang="fa-IR" dirty="0" smtClean="0"/>
            </a:br>
            <a:r>
              <a:rPr lang="fa-IR" dirty="0" smtClean="0"/>
              <a:t/>
            </a:r>
            <a:br>
              <a:rPr lang="fa-IR" dirty="0" smtClean="0"/>
            </a:br>
            <a:endParaRPr lang="fa-IR" dirty="0"/>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990600"/>
          </a:xfrm>
        </p:spPr>
        <p:txBody>
          <a:bodyPr>
            <a:normAutofit/>
          </a:bodyPr>
          <a:lstStyle/>
          <a:p>
            <a:pPr algn="r" rtl="1"/>
            <a:r>
              <a:rPr lang="fa-IR" sz="4000" dirty="0" smtClean="0">
                <a:cs typeface="B Titr" pitchFamily="2" charset="-78"/>
              </a:rPr>
              <a:t>اجرای ارت در ارتفاعات</a:t>
            </a:r>
            <a:endParaRPr lang="fa-IR" sz="4000" dirty="0">
              <a:cs typeface="B Titr" pitchFamily="2" charset="-78"/>
            </a:endParaRPr>
          </a:p>
        </p:txBody>
      </p:sp>
      <p:sp>
        <p:nvSpPr>
          <p:cNvPr id="3" name="Subtitle 2"/>
          <p:cNvSpPr>
            <a:spLocks noGrp="1"/>
          </p:cNvSpPr>
          <p:nvPr>
            <p:ph type="subTitle" idx="1"/>
          </p:nvPr>
        </p:nvSpPr>
        <p:spPr>
          <a:xfrm>
            <a:off x="228600" y="1371600"/>
            <a:ext cx="8686800" cy="5105400"/>
          </a:xfrm>
        </p:spPr>
        <p:txBody>
          <a:bodyPr>
            <a:normAutofit lnSpcReduction="10000"/>
          </a:bodyPr>
          <a:lstStyle/>
          <a:p>
            <a:pPr algn="r" rtl="1"/>
            <a:r>
              <a:rPr lang="fa-IR" sz="2000" dirty="0" smtClean="0">
                <a:solidFill>
                  <a:schemeClr val="tx1"/>
                </a:solidFill>
              </a:rPr>
              <a:t>ارتفاعات کشور را با توجه به نوع زمین و خاک میتوان به سه دسته تقسیم کرد.</a:t>
            </a:r>
          </a:p>
          <a:p>
            <a:pPr algn="r" rtl="1"/>
            <a:r>
              <a:rPr lang="fa-IR" sz="2000" dirty="0" smtClean="0">
                <a:solidFill>
                  <a:schemeClr val="tx1"/>
                </a:solidFill>
              </a:rPr>
              <a:t/>
            </a:r>
            <a:br>
              <a:rPr lang="fa-IR" sz="2000" dirty="0" smtClean="0">
                <a:solidFill>
                  <a:schemeClr val="tx1"/>
                </a:solidFill>
              </a:rPr>
            </a:br>
            <a:r>
              <a:rPr lang="fa-IR" sz="2000" dirty="0" smtClean="0">
                <a:solidFill>
                  <a:schemeClr val="tx1"/>
                </a:solidFill>
              </a:rPr>
              <a:t>1- ارتفاعات خاکی که امکان حفاری و کوبیدن میله مغز فولادی در آنها وجود دارد.</a:t>
            </a:r>
            <a:br>
              <a:rPr lang="fa-IR" sz="2000" dirty="0" smtClean="0">
                <a:solidFill>
                  <a:schemeClr val="tx1"/>
                </a:solidFill>
              </a:rPr>
            </a:br>
            <a:r>
              <a:rPr lang="fa-IR" sz="2000" dirty="0" smtClean="0">
                <a:solidFill>
                  <a:schemeClr val="tx1"/>
                </a:solidFill>
              </a:rPr>
              <a:t>2- ارتفاعات سنگلاخی که امکان حفاری عمیق در آنها وجود ندارد ولی میتوان شیار ایجاد کرد.</a:t>
            </a:r>
            <a:br>
              <a:rPr lang="fa-IR" sz="2000" dirty="0" smtClean="0">
                <a:solidFill>
                  <a:schemeClr val="tx1"/>
                </a:solidFill>
              </a:rPr>
            </a:br>
            <a:r>
              <a:rPr lang="fa-IR" sz="2000" dirty="0" smtClean="0">
                <a:solidFill>
                  <a:schemeClr val="tx1"/>
                </a:solidFill>
              </a:rPr>
              <a:t>3- ارتفاعات صخره ای</a:t>
            </a:r>
          </a:p>
          <a:p>
            <a:pPr algn="r" rtl="1"/>
            <a:r>
              <a:rPr lang="fa-IR" sz="2000" dirty="0" smtClean="0">
                <a:solidFill>
                  <a:schemeClr val="tx1"/>
                </a:solidFill>
              </a:rPr>
              <a:t/>
            </a:r>
            <a:br>
              <a:rPr lang="fa-IR" sz="2000" dirty="0" smtClean="0">
                <a:solidFill>
                  <a:schemeClr val="tx1"/>
                </a:solidFill>
              </a:rPr>
            </a:br>
            <a:r>
              <a:rPr lang="fa-IR" sz="2000" dirty="0" smtClean="0">
                <a:solidFill>
                  <a:schemeClr val="tx1"/>
                </a:solidFill>
              </a:rPr>
              <a:t>برای حالت اول : به یکی از روش های حفر چاه یا کوبیدن </a:t>
            </a:r>
            <a:r>
              <a:rPr lang="en-US" sz="2000" dirty="0" smtClean="0">
                <a:solidFill>
                  <a:schemeClr val="tx1"/>
                </a:solidFill>
              </a:rPr>
              <a:t>ROD</a:t>
            </a:r>
            <a:r>
              <a:rPr lang="fa-IR" sz="2000" dirty="0" smtClean="0">
                <a:solidFill>
                  <a:schemeClr val="tx1"/>
                </a:solidFill>
              </a:rPr>
              <a:t> میتوان سیستم ارت را اجرا نمود.</a:t>
            </a:r>
            <a:br>
              <a:rPr lang="fa-IR" sz="2000" dirty="0" smtClean="0">
                <a:solidFill>
                  <a:schemeClr val="tx1"/>
                </a:solidFill>
              </a:rPr>
            </a:br>
            <a:endParaRPr lang="fa-IR" sz="2000" dirty="0" smtClean="0">
              <a:solidFill>
                <a:schemeClr val="tx1"/>
              </a:solidFill>
            </a:endParaRPr>
          </a:p>
          <a:p>
            <a:pPr algn="r" rtl="1"/>
            <a:r>
              <a:rPr lang="fa-IR" sz="2000" dirty="0" smtClean="0">
                <a:solidFill>
                  <a:schemeClr val="tx1"/>
                </a:solidFill>
              </a:rPr>
              <a:t>برای حالت دوم شیارهایی بصورت ستاره و پنجه ای ایجاد نموده و تسمه مسی را در داخل شیارها خوابانده و برای کاهش مقاومت روی تسمه را با مخلوط خاک و بنتونیت می پوشانیم .</a:t>
            </a:r>
            <a:br>
              <a:rPr lang="fa-IR" sz="2000" dirty="0" smtClean="0">
                <a:solidFill>
                  <a:schemeClr val="tx1"/>
                </a:solidFill>
              </a:rPr>
            </a:br>
            <a:endParaRPr lang="fa-IR" sz="2000" dirty="0" smtClean="0">
              <a:solidFill>
                <a:schemeClr val="tx1"/>
              </a:solidFill>
            </a:endParaRPr>
          </a:p>
          <a:p>
            <a:pPr algn="r" rtl="1"/>
            <a:r>
              <a:rPr lang="fa-IR" sz="2000" dirty="0" smtClean="0">
                <a:solidFill>
                  <a:schemeClr val="tx1"/>
                </a:solidFill>
              </a:rPr>
              <a:t>نکته : کلیه اتصالات در زیر خاک باید به یکدیگر جوش داده شود .</a:t>
            </a:r>
            <a:endParaRPr lang="fa-IR" sz="2000" dirty="0">
              <a:solidFill>
                <a:schemeClr val="tx1"/>
              </a:solidFill>
            </a:endParaRP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332656"/>
            <a:ext cx="7418784" cy="6247864"/>
          </a:xfrm>
          <a:prstGeom prst="rect">
            <a:avLst/>
          </a:prstGeom>
        </p:spPr>
        <p:txBody>
          <a:bodyPr wrap="square">
            <a:spAutoFit/>
          </a:bodyPr>
          <a:lstStyle/>
          <a:p>
            <a:pPr algn="r" rtl="1"/>
            <a:r>
              <a:rPr lang="fa-IR" sz="2000" b="1" dirty="0" smtClean="0"/>
              <a:t>روش اول </a:t>
            </a:r>
            <a:r>
              <a:rPr lang="fa-IR" sz="2000" b="1" dirty="0" smtClean="0"/>
              <a:t>:</a:t>
            </a:r>
            <a:endParaRPr lang="fa-IR" sz="2000" dirty="0" smtClean="0"/>
          </a:p>
          <a:p>
            <a:pPr algn="r" rtl="1"/>
            <a:r>
              <a:rPr lang="fa-IR" sz="2000" dirty="0" smtClean="0"/>
              <a:t>در زمینهای صخره ای که امکان حفاری وجود ندارد با مصالح ساختمانی کانال </a:t>
            </a:r>
            <a:br>
              <a:rPr lang="fa-IR" sz="2000" dirty="0" smtClean="0"/>
            </a:br>
            <a:r>
              <a:rPr lang="fa-IR" sz="2000" dirty="0" smtClean="0"/>
              <a:t>ساخته، تسمه مسی را در کف کانال خوابانده و کانال را با بنتونیت پر می نمائیم. طول کانال یا کانالها باید به اندازه ای باشد که مقاومت اندازه گیری شده زیر 3 اهم گردد. برای گرفتن نتیجه مطلوب میبایستی داخل کانال بصورت مصنوعی دائماً مرطوب نگهداشته شود.</a:t>
            </a:r>
            <a:br>
              <a:rPr lang="fa-IR" sz="2000" dirty="0" smtClean="0"/>
            </a:br>
            <a:endParaRPr lang="fa-IR" sz="2000" dirty="0" smtClean="0"/>
          </a:p>
          <a:p>
            <a:pPr algn="r" rtl="1"/>
            <a:endParaRPr lang="fa-IR" sz="2000" dirty="0" smtClean="0"/>
          </a:p>
          <a:p>
            <a:pPr algn="r" rtl="1"/>
            <a:r>
              <a:rPr lang="fa-IR" sz="2000" b="1" dirty="0" smtClean="0"/>
              <a:t>روش دوم</a:t>
            </a:r>
            <a:r>
              <a:rPr lang="fa-IR" sz="2000" b="1" dirty="0" smtClean="0"/>
              <a:t>:</a:t>
            </a:r>
          </a:p>
          <a:p>
            <a:pPr algn="r" rtl="1"/>
            <a:endParaRPr lang="fa-IR" sz="2000" b="1" dirty="0" smtClean="0"/>
          </a:p>
          <a:p>
            <a:pPr algn="just" rtl="1"/>
            <a:r>
              <a:rPr lang="fa-IR" sz="2000" dirty="0" smtClean="0"/>
              <a:t/>
            </a:r>
            <a:br>
              <a:rPr lang="fa-IR" sz="2000" dirty="0" smtClean="0"/>
            </a:br>
            <a:r>
              <a:rPr lang="fa-IR" sz="2000" dirty="0" smtClean="0"/>
              <a:t>روش شبکه ای است بدین صورت که ابتدا شبکه شطرنجی با سیم مسی به طول 3+</a:t>
            </a:r>
            <a:r>
              <a:rPr lang="en-US" sz="2000" dirty="0" smtClean="0"/>
              <a:t>x</a:t>
            </a:r>
            <a:r>
              <a:rPr lang="fa-IR" sz="2000" dirty="0" smtClean="0"/>
              <a:t> و عرض3+</a:t>
            </a:r>
            <a:r>
              <a:rPr lang="en-US" sz="2000" dirty="0" smtClean="0"/>
              <a:t>y</a:t>
            </a:r>
            <a:r>
              <a:rPr lang="fa-IR" sz="2000" dirty="0" smtClean="0"/>
              <a:t> بطوریکه نقاط اتصال به هم جوش داده شده درست کرده سپس با مصالح ساختمانی آنرا در زمین با بنتونیت به ارتفاع </a:t>
            </a:r>
            <a:r>
              <a:rPr lang="en-US" sz="2000" dirty="0" smtClean="0"/>
              <a:t>cm</a:t>
            </a:r>
            <a:r>
              <a:rPr lang="fa-IR" sz="2000" dirty="0" smtClean="0"/>
              <a:t>40 بطوریکه ابتدا </a:t>
            </a:r>
            <a:r>
              <a:rPr lang="en-US" sz="2000" dirty="0" smtClean="0"/>
              <a:t>cm</a:t>
            </a:r>
            <a:r>
              <a:rPr lang="fa-IR" sz="2000" dirty="0" smtClean="0"/>
              <a:t>20 بنتونیت ریخته سپس شبکه ساخته شده را قرار داده و روی آنرا هم تا </a:t>
            </a:r>
            <a:r>
              <a:rPr lang="en-US" sz="2000" dirty="0" smtClean="0"/>
              <a:t>cm</a:t>
            </a:r>
            <a:r>
              <a:rPr lang="fa-IR" sz="2000" dirty="0" smtClean="0"/>
              <a:t>20 با بنتونیت می پوشانیم و انشعابهای لازم جهت دکل و سایت و نقاط دیگر از آن گرفته میشود.</a:t>
            </a:r>
          </a:p>
          <a:p>
            <a:pPr algn="r" rtl="1"/>
            <a:r>
              <a:rPr lang="fa-IR" sz="2000" dirty="0" smtClean="0"/>
              <a:t> متغییر های </a:t>
            </a:r>
            <a:r>
              <a:rPr lang="en-US" sz="2000" dirty="0" smtClean="0"/>
              <a:t>x</a:t>
            </a:r>
            <a:r>
              <a:rPr lang="fa-IR" sz="2000" dirty="0" smtClean="0"/>
              <a:t> و </a:t>
            </a:r>
            <a:r>
              <a:rPr lang="en-US" sz="2000" dirty="0" smtClean="0"/>
              <a:t>y</a:t>
            </a:r>
            <a:r>
              <a:rPr lang="fa-IR" sz="2000" dirty="0" smtClean="0"/>
              <a:t> به میزان مقاومت خوانده شده بستگی دارد.</a:t>
            </a:r>
            <a:endParaRPr lang="fa-IR" sz="2000" dirty="0"/>
          </a:p>
        </p:txBody>
      </p:sp>
      <p:pic>
        <p:nvPicPr>
          <p:cNvPr id="5" name="Picture 4" descr="imagesCAKYTOKM.jpg"/>
          <p:cNvPicPr>
            <a:picLocks noChangeAspect="1"/>
          </p:cNvPicPr>
          <p:nvPr/>
        </p:nvPicPr>
        <p:blipFill>
          <a:blip r:embed="rId2" cstate="print"/>
          <a:stretch>
            <a:fillRect/>
          </a:stretch>
        </p:blipFill>
        <p:spPr>
          <a:xfrm>
            <a:off x="1259632" y="2708920"/>
            <a:ext cx="4038600" cy="1295400"/>
          </a:xfrm>
          <a:prstGeom prst="rect">
            <a:avLst/>
          </a:prstGeom>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320" y="548680"/>
            <a:ext cx="8206680" cy="685800"/>
          </a:xfrm>
        </p:spPr>
        <p:txBody>
          <a:bodyPr>
            <a:noAutofit/>
          </a:bodyPr>
          <a:lstStyle/>
          <a:p>
            <a:pPr rtl="1"/>
            <a:r>
              <a:rPr lang="fa-IR" sz="2800" b="1" dirty="0" smtClean="0"/>
              <a:t>نکات عمومی و مهم در خصوص سیستمهای ارت</a:t>
            </a:r>
            <a:r>
              <a:rPr lang="fa-IR" sz="4400" b="1" dirty="0" smtClean="0"/>
              <a:t/>
            </a:r>
            <a:br>
              <a:rPr lang="fa-IR" sz="4400" b="1" dirty="0" smtClean="0"/>
            </a:br>
            <a:endParaRPr lang="fa-IR" sz="4400" dirty="0"/>
          </a:p>
        </p:txBody>
      </p:sp>
      <p:sp>
        <p:nvSpPr>
          <p:cNvPr id="3" name="Subtitle 2"/>
          <p:cNvSpPr>
            <a:spLocks noGrp="1"/>
          </p:cNvSpPr>
          <p:nvPr>
            <p:ph type="subTitle" idx="1"/>
          </p:nvPr>
        </p:nvSpPr>
        <p:spPr>
          <a:xfrm>
            <a:off x="1259632" y="764704"/>
            <a:ext cx="7666112" cy="5867400"/>
          </a:xfrm>
        </p:spPr>
        <p:txBody>
          <a:bodyPr>
            <a:noAutofit/>
          </a:bodyPr>
          <a:lstStyle/>
          <a:p>
            <a:pPr algn="r" rtl="1"/>
            <a:r>
              <a:rPr lang="fa-IR" dirty="0" smtClean="0">
                <a:solidFill>
                  <a:schemeClr val="tx1"/>
                </a:solidFill>
              </a:rPr>
              <a:t>1- کلیه اتصالات با مفتول برنج یا نقره جوشکاری گردد. سطح جوش باید </a:t>
            </a:r>
            <a:r>
              <a:rPr lang="en-US" dirty="0" smtClean="0">
                <a:solidFill>
                  <a:schemeClr val="tx1"/>
                </a:solidFill>
              </a:rPr>
              <a:t>cm</a:t>
            </a:r>
            <a:r>
              <a:rPr lang="fa-IR" dirty="0" smtClean="0">
                <a:solidFill>
                  <a:schemeClr val="tx1"/>
                </a:solidFill>
              </a:rPr>
              <a:t> </a:t>
            </a:r>
            <a:r>
              <a:rPr lang="en-US" dirty="0" smtClean="0">
                <a:solidFill>
                  <a:schemeClr val="tx1"/>
                </a:solidFill>
              </a:rPr>
              <a:t>6</a:t>
            </a:r>
            <a:r>
              <a:rPr lang="fa-IR" dirty="0" smtClean="0">
                <a:solidFill>
                  <a:schemeClr val="tx1"/>
                </a:solidFill>
              </a:rPr>
              <a:t> باشد و جهت اتصالات وجوشکاری رعایت گردد.</a:t>
            </a:r>
            <a:br>
              <a:rPr lang="fa-IR" dirty="0" smtClean="0">
                <a:solidFill>
                  <a:schemeClr val="tx1"/>
                </a:solidFill>
              </a:rPr>
            </a:br>
            <a:r>
              <a:rPr lang="fa-IR" dirty="0" smtClean="0">
                <a:solidFill>
                  <a:schemeClr val="tx1"/>
                </a:solidFill>
              </a:rPr>
              <a:t>2- ازهرپایه دکلهای خود ایستا هم فونداسیون دکل توسط سیم مسی و بست مخصوص به سیستم ارت و هم پای دکل به سیستم ارت جوشکاری گردد.</a:t>
            </a:r>
            <a:br>
              <a:rPr lang="fa-IR" dirty="0" smtClean="0">
                <a:solidFill>
                  <a:schemeClr val="tx1"/>
                </a:solidFill>
              </a:rPr>
            </a:br>
            <a:r>
              <a:rPr lang="fa-IR" dirty="0" smtClean="0">
                <a:solidFill>
                  <a:schemeClr val="tx1"/>
                </a:solidFill>
              </a:rPr>
              <a:t>3- سیم میله برقگیر ازپایه ای که آنتنهای کمتری نصب می شود و با کابلهای روی لدر حداکثرفاصله را داشته باشد، بدون خمش درمسیر و مستقیما به رینگ داخل کانال و از کوتاهترین مسیر توسط جوش متصل گردد.</a:t>
            </a:r>
            <a:br>
              <a:rPr lang="fa-IR" dirty="0" smtClean="0">
                <a:solidFill>
                  <a:schemeClr val="tx1"/>
                </a:solidFill>
              </a:rPr>
            </a:br>
            <a:r>
              <a:rPr lang="fa-IR" dirty="0" smtClean="0">
                <a:solidFill>
                  <a:schemeClr val="tx1"/>
                </a:solidFill>
              </a:rPr>
              <a:t>4- میله برقگیر روی دکل در بالاترین نقطه دکل (با رعایت مخروط حفاظتی با زاویه 45 درجه) بطوریکه تجهیزات را کاملا پوشش دهد، قرارگیرد و جنس آن تمام مس با آلیاژ استاندارد به قطر    </a:t>
            </a:r>
            <a:r>
              <a:rPr lang="en-US" dirty="0" smtClean="0">
                <a:solidFill>
                  <a:schemeClr val="tx1"/>
                </a:solidFill>
              </a:rPr>
              <a:t>16 mm</a:t>
            </a:r>
            <a:r>
              <a:rPr lang="fa-IR" dirty="0" smtClean="0">
                <a:solidFill>
                  <a:schemeClr val="tx1"/>
                </a:solidFill>
              </a:rPr>
              <a:t> و طول آن بستگی به ارتفاع نصب انتنهای روی دکل دارد.</a:t>
            </a:r>
            <a:br>
              <a:rPr lang="fa-IR" dirty="0" smtClean="0">
                <a:solidFill>
                  <a:schemeClr val="tx1"/>
                </a:solidFill>
              </a:rPr>
            </a:br>
            <a:r>
              <a:rPr lang="fa-IR" dirty="0" smtClean="0">
                <a:solidFill>
                  <a:schemeClr val="tx1"/>
                </a:solidFill>
              </a:rPr>
              <a:t>5- شعاع خم سیم مسی حداقل </a:t>
            </a:r>
            <a:r>
              <a:rPr lang="en-US" dirty="0" smtClean="0">
                <a:solidFill>
                  <a:schemeClr val="tx1"/>
                </a:solidFill>
              </a:rPr>
              <a:t>20 cm</a:t>
            </a:r>
            <a:r>
              <a:rPr lang="fa-IR" dirty="0" smtClean="0">
                <a:solidFill>
                  <a:schemeClr val="tx1"/>
                </a:solidFill>
              </a:rPr>
              <a:t> و زاویه قوس حداقل 60 درجه رعایت گردد ( رعایت زاویه خمش سیم مسی )</a:t>
            </a:r>
            <a:br>
              <a:rPr lang="fa-IR" dirty="0" smtClean="0">
                <a:solidFill>
                  <a:schemeClr val="tx1"/>
                </a:solidFill>
              </a:rPr>
            </a:br>
            <a:r>
              <a:rPr lang="fa-IR" dirty="0" smtClean="0">
                <a:solidFill>
                  <a:schemeClr val="tx1"/>
                </a:solidFill>
              </a:rPr>
              <a:t>6- پایه‌ها و نقاط ابتدا و انتهای لدر افقی به سیستم گراند متصل گردد.</a:t>
            </a:r>
            <a:br>
              <a:rPr lang="fa-IR" dirty="0" smtClean="0">
                <a:solidFill>
                  <a:schemeClr val="tx1"/>
                </a:solidFill>
              </a:rPr>
            </a:br>
            <a:r>
              <a:rPr lang="fa-IR" dirty="0" smtClean="0">
                <a:solidFill>
                  <a:schemeClr val="tx1"/>
                </a:solidFill>
              </a:rPr>
              <a:t>7- کلیه کابلهای ورودی به سالن دستگاه توسط بست گراند به بدنه دکل و ابتدای لدر افقی ( بعد از محل خم شدن کابل ) گراند شوند.</a:t>
            </a:r>
            <a:br>
              <a:rPr lang="fa-IR" dirty="0" smtClean="0">
                <a:solidFill>
                  <a:schemeClr val="tx1"/>
                </a:solidFill>
              </a:rPr>
            </a:br>
            <a:r>
              <a:rPr lang="fa-IR" dirty="0" smtClean="0">
                <a:solidFill>
                  <a:schemeClr val="tx1"/>
                </a:solidFill>
              </a:rPr>
              <a:t>8- به هیچ عنوان در روی دکل ، جوشکاری صورت نگیرد.</a:t>
            </a:r>
            <a:br>
              <a:rPr lang="fa-IR" dirty="0" smtClean="0">
                <a:solidFill>
                  <a:schemeClr val="tx1"/>
                </a:solidFill>
              </a:rPr>
            </a:br>
            <a:r>
              <a:rPr lang="fa-IR" dirty="0" smtClean="0">
                <a:solidFill>
                  <a:schemeClr val="tx1"/>
                </a:solidFill>
              </a:rPr>
              <a:t>9- اتصال از شبکه گراند سیستم اجرا شده به تانکر سوخت دیزل ژنراتور، تانکر آب هوایی ، اسکلت فلزی ساختمان و در و پنجره های اتاق دستگاه صورت گیرد.</a:t>
            </a:r>
            <a:br>
              <a:rPr lang="fa-IR" dirty="0" smtClean="0">
                <a:solidFill>
                  <a:schemeClr val="tx1"/>
                </a:solidFill>
              </a:rPr>
            </a:br>
            <a:r>
              <a:rPr lang="fa-IR" dirty="0" smtClean="0">
                <a:solidFill>
                  <a:schemeClr val="tx1"/>
                </a:solidFill>
              </a:rPr>
              <a:t>10- اگر سیستمی‌ازقبل‌ اجرا شده باشد، سیستم قدیم به ‌جدید در عمق ‌خاک متصل گردند.</a:t>
            </a:r>
            <a:br>
              <a:rPr lang="fa-IR" dirty="0" smtClean="0">
                <a:solidFill>
                  <a:schemeClr val="tx1"/>
                </a:solidFill>
              </a:rPr>
            </a:br>
            <a:r>
              <a:rPr lang="fa-IR" dirty="0" smtClean="0">
                <a:solidFill>
                  <a:schemeClr val="tx1"/>
                </a:solidFill>
              </a:rPr>
              <a:t/>
            </a:r>
            <a:br>
              <a:rPr lang="fa-IR" dirty="0" smtClean="0">
                <a:solidFill>
                  <a:schemeClr val="tx1"/>
                </a:solidFill>
              </a:rPr>
            </a:br>
            <a:endParaRPr lang="en-US" dirty="0" smtClean="0">
              <a:solidFill>
                <a:schemeClr val="tx1"/>
              </a:solidFill>
            </a:endParaRPr>
          </a:p>
          <a:p>
            <a:pPr algn="r" rtl="1"/>
            <a:endParaRPr lang="fa-IR" dirty="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332656"/>
            <a:ext cx="7361312" cy="6186309"/>
          </a:xfrm>
          <a:prstGeom prst="rect">
            <a:avLst/>
          </a:prstGeom>
        </p:spPr>
        <p:txBody>
          <a:bodyPr wrap="square">
            <a:spAutoFit/>
          </a:bodyPr>
          <a:lstStyle/>
          <a:p>
            <a:pPr algn="r" rtl="1"/>
            <a:r>
              <a:rPr lang="fa-IR" dirty="0" smtClean="0"/>
              <a:t>11- سیم‌ ارت‌ درروی زمین باید باروکش‌ و سیم ‌داخل‌ کانالها‌ باید بدون روکش و مستقیم کشیده شود.</a:t>
            </a:r>
          </a:p>
          <a:p>
            <a:pPr algn="r" rtl="1"/>
            <a:r>
              <a:rPr lang="fa-IR" dirty="0" smtClean="0"/>
              <a:t>12- پرکردن کانال باید با خاک سرند شده کشاورزی یا خاک نرم انجام گردد.</a:t>
            </a:r>
            <a:br>
              <a:rPr lang="fa-IR" dirty="0" smtClean="0"/>
            </a:br>
            <a:r>
              <a:rPr lang="fa-IR" dirty="0" smtClean="0"/>
              <a:t>13- ارتفاع نصب شینه مسی </a:t>
            </a:r>
            <a:r>
              <a:rPr lang="en-US" dirty="0" smtClean="0"/>
              <a:t>50 cm</a:t>
            </a:r>
            <a:r>
              <a:rPr lang="fa-IR" dirty="0" smtClean="0"/>
              <a:t> ازکف تمام شده باشد.</a:t>
            </a:r>
            <a:br>
              <a:rPr lang="fa-IR" dirty="0" smtClean="0"/>
            </a:br>
            <a:r>
              <a:rPr lang="fa-IR" dirty="0" smtClean="0"/>
              <a:t>14- شینه داخل اتاق حدالمقدور به چیدمان دستگاهها نزدیک باشد.</a:t>
            </a:r>
            <a:br>
              <a:rPr lang="fa-IR" dirty="0" smtClean="0"/>
            </a:br>
            <a:r>
              <a:rPr lang="fa-IR" dirty="0" smtClean="0"/>
              <a:t>15- ازهر دستگاهی جداگانه سیم ارتی به شینه متصل گردد ( قطر و طول شینه گراند بستگی به تعداد انشعابات آن دارد).</a:t>
            </a:r>
            <a:br>
              <a:rPr lang="fa-IR" dirty="0" smtClean="0"/>
            </a:br>
            <a:r>
              <a:rPr lang="fa-IR" dirty="0" smtClean="0"/>
              <a:t>16- در دکلهای مهاری پر ظرفیت ، مهارهای دکل بایستی توسط بست مخصوص به گراند اتصال یابد.</a:t>
            </a:r>
            <a:br>
              <a:rPr lang="fa-IR" dirty="0" smtClean="0"/>
            </a:br>
            <a:r>
              <a:rPr lang="fa-IR" dirty="0" smtClean="0"/>
              <a:t>17- جهت استفاده ترانس برق شهر در ایستگاههای مخابرات بایستی گراند جداگانه اجرا گردد.</a:t>
            </a:r>
            <a:br>
              <a:rPr lang="fa-IR" dirty="0" smtClean="0"/>
            </a:br>
            <a:r>
              <a:rPr lang="fa-IR" dirty="0" smtClean="0"/>
              <a:t>18- در سایتهای کامپوتری جهت اجرای سیستم زمین حتی المقدور بایستی از یک زمین با سطح یکنواخت ( بدون شیب ) استفاده نمود. </a:t>
            </a:r>
            <a:br>
              <a:rPr lang="fa-IR" dirty="0" smtClean="0"/>
            </a:br>
            <a:r>
              <a:rPr lang="fa-IR" dirty="0" smtClean="0"/>
              <a:t>19- در ایستگاهها بین نول و گراند نبایستی اختلاف ولتاژ وجود داشته باشد.</a:t>
            </a:r>
            <a:br>
              <a:rPr lang="fa-IR" dirty="0" smtClean="0"/>
            </a:br>
            <a:r>
              <a:rPr lang="fa-IR" dirty="0" smtClean="0"/>
              <a:t>20- در دکلهای پر ظرفیت که ابعاد قسمت بالای دکل بیشتر از </a:t>
            </a:r>
            <a:r>
              <a:rPr lang="en-US" dirty="0" smtClean="0"/>
              <a:t>2 m</a:t>
            </a:r>
            <a:r>
              <a:rPr lang="fa-IR" dirty="0" smtClean="0"/>
              <a:t> می‌باشد نیاز به نصب یک عدد برقگیر اضافی در سمت مقابل برقگیر اول می‌باشد.</a:t>
            </a:r>
            <a:br>
              <a:rPr lang="fa-IR" dirty="0" smtClean="0"/>
            </a:br>
            <a:r>
              <a:rPr lang="fa-IR" dirty="0" smtClean="0"/>
              <a:t>21- در سیم‌کشی داخل محوطه سایت های کامپوتری برای چراغهای روشنایی و سایر موارد باید از کابل زمینی استفاده گردد و در ایستگاههای بالای کوه و نقاط دور از شهر نباید از چراغهای روشنایی خیابانی استفاده شود. </a:t>
            </a:r>
            <a:br>
              <a:rPr lang="fa-IR" dirty="0" smtClean="0"/>
            </a:br>
            <a:r>
              <a:rPr lang="fa-IR" dirty="0" smtClean="0"/>
              <a:t>22- استاندارد قابل قبول آزمایش و تحویل اتصال زمین برای سایتهای کوچک زیر 10 اهم و برای سایت های بزرگ و مهم زیر 3 اهم می‌باشد.</a:t>
            </a:r>
            <a:endParaRPr lang="fa-IR" dirty="0"/>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3910" y="18757"/>
            <a:ext cx="1738536" cy="563562"/>
          </a:xfrm>
        </p:spPr>
        <p:txBody>
          <a:bodyPr>
            <a:normAutofit fontScale="90000"/>
          </a:bodyPr>
          <a:lstStyle/>
          <a:p>
            <a:r>
              <a:rPr lang="fa-IR" dirty="0" smtClean="0">
                <a:cs typeface="B Titr" pitchFamily="2" charset="-78"/>
              </a:rPr>
              <a:t>همبندی</a:t>
            </a:r>
            <a:endParaRPr lang="fa-IR" dirty="0">
              <a:cs typeface="B Titr" pitchFamily="2" charset="-78"/>
            </a:endParaRPr>
          </a:p>
        </p:txBody>
      </p:sp>
      <p:sp>
        <p:nvSpPr>
          <p:cNvPr id="43010" name="Rectangle 2"/>
          <p:cNvSpPr>
            <a:spLocks noChangeArrowheads="1"/>
          </p:cNvSpPr>
          <p:nvPr/>
        </p:nvSpPr>
        <p:spPr bwMode="auto">
          <a:xfrm>
            <a:off x="1331640" y="729357"/>
            <a:ext cx="750756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برقراری اتصال به زمین واتصال به بدنه، اختلاف پتانسیل بین دو جسم را حذف می کند.در صورت وجود اختلاف پتانسیل بین دو جسم یا دستگاه یا سطوح کاری ، ووجود برخی شرایط ، احتمال ایجاد جرقه ودر نتیجه وجود حریق ، انفجار ودیگر حوادث وجود دارد.بنابراین لازم است تمامی اجسام وسطوح کاری را به یکدیگر متصل کرده وآنها را هم پتانسیل کرد.(هم بند کرد).با این اقدام می توان بار الکتریکی آن ها را نیز خنثی کرده وبه تبع آن مانه از وقوع حوادث حریق ویا برق گرفتگی شد.</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pic>
        <p:nvPicPr>
          <p:cNvPr id="43009" name="Picture 5" descr="http://www.jr-electrical.co.uk/siteimages/earth%20bonding%202.jpg"/>
          <p:cNvPicPr>
            <a:picLocks noChangeAspect="1" noChangeArrowheads="1"/>
          </p:cNvPicPr>
          <p:nvPr/>
        </p:nvPicPr>
        <p:blipFill>
          <a:blip r:embed="rId2" cstate="print"/>
          <a:srcRect/>
          <a:stretch>
            <a:fillRect/>
          </a:stretch>
        </p:blipFill>
        <p:spPr bwMode="auto">
          <a:xfrm>
            <a:off x="2771800" y="2204864"/>
            <a:ext cx="4343400" cy="1904512"/>
          </a:xfrm>
          <a:prstGeom prst="rect">
            <a:avLst/>
          </a:prstGeom>
          <a:noFill/>
        </p:spPr>
      </p:pic>
      <p:sp>
        <p:nvSpPr>
          <p:cNvPr id="43011" name="Rectangle 3"/>
          <p:cNvSpPr>
            <a:spLocks noChangeArrowheads="1"/>
          </p:cNvSpPr>
          <p:nvPr/>
        </p:nvSpPr>
        <p:spPr bwMode="auto">
          <a:xfrm>
            <a:off x="1403648" y="4272677"/>
            <a:ext cx="743974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هر گاه دستگاهی در اثر اتصالی سیم های مدارات الکتریکی آن با بدنه اش ، برقدار شود، نسبت به دستگاههای مجاور خود دچار اختلاف پتانسیل می شود.اگر در این حالت فردی با هر دو دستگاه تماس همزمان داشته باشد.دچار برق گرفتگی خواهد شد.بنابراین با اتصال دو دستگاه مجاور هم با سیم رسانای مناسب ، در صورت بروز اتصالی ویا نششتی برق از هر کدام ، جلوی اختلاف پتانسیل آن دو گرفته شده وخطر برق گرفتگی حذف ویا کاهش می یابد.از این رو یکی از روش های کاهش اختلاف پتانسیل بین میزه های کار ویا دستگاهها واجسام فلزی اطراف آنها در محیط کار و یا ساختمان ، اتصال آنها توسط سیم رسانای مناسب به یکدیگر می باشد. اتصال وسایل ، اجسام و ماشین آلات به یکدیگر با سیم رسانا می تواند باعث تعدیل ،مساوی شدن ، خنثی شده یا بی خطر شدن بار الکتریکی بین آنها شود.</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0" y="-8538"/>
            <a:ext cx="5050904" cy="914400"/>
          </a:xfrm>
        </p:spPr>
        <p:txBody>
          <a:bodyPr>
            <a:normAutofit/>
          </a:bodyPr>
          <a:lstStyle/>
          <a:p>
            <a:pPr rtl="1"/>
            <a:r>
              <a:rPr lang="fa-IR" sz="4000" b="1" dirty="0" smtClean="0">
                <a:cs typeface="B Titr" pitchFamily="2" charset="-78"/>
              </a:rPr>
              <a:t>بنتونیت (</a:t>
            </a:r>
            <a:r>
              <a:rPr lang="en-US" sz="4800" b="1" dirty="0" smtClean="0">
                <a:cs typeface="B Titr" pitchFamily="2" charset="-78"/>
              </a:rPr>
              <a:t>Bentonite</a:t>
            </a:r>
            <a:r>
              <a:rPr lang="fa-IR" sz="4000" b="1" dirty="0" smtClean="0">
                <a:cs typeface="B Titr" pitchFamily="2" charset="-78"/>
              </a:rPr>
              <a:t>)</a:t>
            </a:r>
            <a:endParaRPr lang="fa-IR" sz="4000" b="1" dirty="0">
              <a:cs typeface="B Titr" pitchFamily="2" charset="-78"/>
            </a:endParaRPr>
          </a:p>
        </p:txBody>
      </p:sp>
      <p:graphicFrame>
        <p:nvGraphicFramePr>
          <p:cNvPr id="3" name="Table 2"/>
          <p:cNvGraphicFramePr>
            <a:graphicFrameLocks noGrp="1"/>
          </p:cNvGraphicFramePr>
          <p:nvPr/>
        </p:nvGraphicFramePr>
        <p:xfrm>
          <a:off x="1524000" y="3323082"/>
          <a:ext cx="6096000" cy="211836"/>
        </p:xfrm>
        <a:graphic>
          <a:graphicData uri="http://schemas.openxmlformats.org/drawingml/2006/table">
            <a:tbl>
              <a:tblPr rtl="1"/>
              <a:tblGrid>
                <a:gridCol w="6096000"/>
              </a:tblGrid>
              <a:tr h="0">
                <a:tc>
                  <a:txBody>
                    <a:bodyPr/>
                    <a:lstStyle/>
                    <a:p>
                      <a:pPr rtl="1">
                        <a:lnSpc>
                          <a:spcPct val="115000"/>
                        </a:lnSpc>
                      </a:pPr>
                      <a:endParaRPr lang="en-US" sz="1100" dirty="0">
                        <a:latin typeface="Calibri"/>
                      </a:endParaRPr>
                    </a:p>
                  </a:txBody>
                  <a:tcPr marL="9525" marR="9525" marT="9525" marB="9525" anchor="ctr">
                    <a:lnL>
                      <a:noFill/>
                    </a:lnL>
                    <a:lnR>
                      <a:noFill/>
                    </a:lnR>
                    <a:lnT>
                      <a:noFill/>
                    </a:lnT>
                    <a:lnB>
                      <a:noFill/>
                    </a:lnB>
                  </a:tcPr>
                </a:tc>
              </a:tr>
            </a:tbl>
          </a:graphicData>
        </a:graphic>
      </p:graphicFrame>
      <p:sp>
        <p:nvSpPr>
          <p:cNvPr id="1025" name="Rectangle 1"/>
          <p:cNvSpPr>
            <a:spLocks noChangeArrowheads="1"/>
          </p:cNvSpPr>
          <p:nvPr/>
        </p:nvSpPr>
        <p:spPr bwMode="auto">
          <a:xfrm>
            <a:off x="677993" y="1340768"/>
            <a:ext cx="8458200"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a-IR" sz="2000" i="0" strike="noStrike" cap="none" normalizeH="0" baseline="0" dirty="0" smtClean="0">
                <a:ln>
                  <a:noFill/>
                </a:ln>
                <a:effectLst/>
                <a:latin typeface="Tahoma" pitchFamily="34" charset="0"/>
                <a:ea typeface="Times New Roman" pitchFamily="18" charset="0"/>
              </a:rPr>
              <a:t>بنتونیت (به انگلیسی: </a:t>
            </a:r>
            <a:r>
              <a:rPr kumimoji="0" lang="en-US" sz="2000" i="0" strike="noStrike" cap="none" normalizeH="0" baseline="0" dirty="0" smtClean="0">
                <a:ln>
                  <a:noFill/>
                </a:ln>
                <a:effectLst/>
                <a:latin typeface="Tahoma" pitchFamily="34" charset="0"/>
                <a:ea typeface="Times New Roman" pitchFamily="18" charset="0"/>
              </a:rPr>
              <a:t>Bentonite</a:t>
            </a:r>
            <a:r>
              <a:rPr kumimoji="0" lang="fa-IR" sz="2000" i="0" strike="noStrike" cap="none" normalizeH="0" baseline="0" dirty="0" smtClean="0">
                <a:ln>
                  <a:noFill/>
                </a:ln>
                <a:effectLst/>
                <a:latin typeface="Tahoma" pitchFamily="34" charset="0"/>
                <a:ea typeface="Times New Roman" pitchFamily="18" charset="0"/>
              </a:rPr>
              <a:t>)</a:t>
            </a:r>
            <a:r>
              <a:rPr kumimoji="0" lang="fa-IR" b="0" i="0" strike="noStrike" cap="none" normalizeH="0" baseline="0" dirty="0" smtClean="0">
                <a:ln>
                  <a:noFill/>
                </a:ln>
                <a:effectLst/>
                <a:latin typeface="Tahoma" pitchFamily="34" charset="0"/>
                <a:ea typeface="Times New Roman" pitchFamily="18" charset="0"/>
              </a:rPr>
              <a:t>‏ نوعی رس ریزدانه است که حداقل ۸۵ درصد رس مونت‌ موری لونیت داشته باشد. اصطلاح «بنتونیت» معمولاً برای خاک‌های کلوئیدالی که در اصل با رگه‌های شیل بنتون کرتاسه که در نزدیکی قلعه نظامی بنتون و منطقه رودخانه سنگی وایومینگ در هم آمیخته‌اند، به کار برده می‌شود. بنتونیت یک ماده از دسته رس‌ها و از کانی‌های متورم شونده تشکیل شده است که عمدتاً مونتموریلونیت و به مقدار کمی بیدلیت هستند. اکثر بنتونیت‌ها بر اثر هوازدگی و دگرسانی خاکسترهای آتشفشانی و اغلب در حضور آب تشکیل می‌شوند و سنگ منشأ آنها اکثراً بازیک است. تجزیه خاکستر آتش فشانی عمدتاً در محیط شور و باتلاقی انجام می‌شود و هر چه از آتش‌فشان دور شویم، ضخامت بنتونیت کاهش می‌یابد. بنتونیت دارای ساختمان آلومینوسیلیکاتی است و در دسته سیلیکات‌های سه لایه قرار می‌گیرد. بنتونیت دارای دو لایه چهار وجهی و یک لایه هشت وجهی می‌باشد. فرمول عمومی بنتونیت به صورت ذیل می‌باشد:</a:t>
            </a:r>
            <a:endParaRPr kumimoji="0" lang="en-US" sz="1050" b="0" i="0" strike="noStrike" cap="none" normalizeH="0" baseline="0" dirty="0" smtClean="0">
              <a:ln>
                <a:noFill/>
              </a:ln>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b="1" i="0" strike="noStrike" cap="none" normalizeH="0" baseline="0" dirty="0" smtClean="0">
                <a:ln>
                  <a:noFill/>
                </a:ln>
                <a:effectLst/>
                <a:latin typeface="Courier New" pitchFamily="49" charset="0"/>
                <a:ea typeface="Times New Roman" pitchFamily="18" charset="0"/>
              </a:rPr>
              <a:t>(Na, CaO)(Al, Mg)(Si4O10)3 (OH)6 nH2O</a:t>
            </a:r>
            <a:endParaRPr kumimoji="0" lang="en-US" sz="1400" b="1" i="0" strike="noStrike" cap="none" normalizeH="0" baseline="0" dirty="0" smtClean="0">
              <a:ln>
                <a:noFill/>
              </a:ln>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a-IR" sz="2000" b="1" i="0" strike="noStrike" cap="none" normalizeH="0" baseline="0" dirty="0" smtClean="0">
                <a:ln>
                  <a:noFill/>
                </a:ln>
                <a:effectLst/>
                <a:latin typeface="Tahoma" pitchFamily="34" charset="0"/>
                <a:ea typeface="Times New Roman" pitchFamily="18" charset="0"/>
              </a:rPr>
              <a:t>مشخصات واحد چهاروجهی</a:t>
            </a:r>
            <a:endParaRPr kumimoji="0" lang="en-US" sz="2000" b="0" i="0" strike="noStrike" cap="none" normalizeH="0" baseline="0" dirty="0" smtClean="0">
              <a:ln>
                <a:noFill/>
              </a:ln>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a-IR" b="0" i="0" strike="noStrike" cap="none" normalizeH="0" baseline="0" dirty="0" smtClean="0">
                <a:ln>
                  <a:noFill/>
                </a:ln>
                <a:effectLst/>
                <a:latin typeface="Tahoma" pitchFamily="34" charset="0"/>
                <a:ea typeface="Times New Roman" pitchFamily="18" charset="0"/>
              </a:rPr>
              <a:t>واحد سیلیس واحد چهار وجهی و واحد مشترک تمام کانی‌های رسی می‌باشد که در اصل یک چهار وجهی هرمی شکل بوده و در آن یک اتم سیلیس توسط چهار اتم اکسیژن احاطه گردیده است. به دلیل اتصال پی در پی این واحدها به یکدیگر به صورت صفحه‌ای و با پیوند قوی بین اکسیژن‌های پایه لایه سیلیکات یا همان صفحه فیلوسیلیکات تشکیل می‌گردد، اتصال واحدهای چهار وجهی به یکدیگر به صورت مسطح تشکیل ساختار شش وجهی را می‌دهد و در بین این ساختار شش وجهی، حفره‌هایی شکل می‌گیرد که در صورت تأمین بار الکتریکی کافی روی سطح اکسیژن، محل مناسبی جهت تثبیت یون‌های بین لایه‌ای برای سطح رس می‌باشند.</a:t>
            </a:r>
            <a:endParaRPr kumimoji="0" lang="en-US" sz="1050" b="0" i="0" strike="noStrike" cap="none" normalizeH="0" baseline="0" dirty="0" smtClean="0">
              <a:ln>
                <a:noFill/>
              </a:ln>
              <a:effectLst/>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25762"/>
          </a:xfrm>
        </p:spPr>
        <p:txBody>
          <a:bodyPr/>
          <a:lstStyle/>
          <a:p>
            <a:r>
              <a:rPr lang="fa-IR" dirty="0" smtClean="0"/>
              <a:t/>
            </a:r>
            <a:br>
              <a:rPr lang="fa-IR" dirty="0" smtClean="0"/>
            </a:br>
            <a:r>
              <a:rPr lang="fa-IR" dirty="0" smtClean="0"/>
              <a:t/>
            </a:r>
            <a:br>
              <a:rPr lang="fa-IR" dirty="0" smtClean="0"/>
            </a:br>
            <a:r>
              <a:rPr lang="fa-IR" dirty="0" smtClean="0"/>
              <a:t/>
            </a:r>
            <a:br>
              <a:rPr lang="fa-IR" dirty="0" smtClean="0"/>
            </a:br>
            <a:endParaRPr lang="fa-IR" dirty="0"/>
          </a:p>
        </p:txBody>
      </p:sp>
      <p:sp>
        <p:nvSpPr>
          <p:cNvPr id="3" name="Content Placeholder 2"/>
          <p:cNvSpPr>
            <a:spLocks noGrp="1"/>
          </p:cNvSpPr>
          <p:nvPr>
            <p:ph idx="1"/>
          </p:nvPr>
        </p:nvSpPr>
        <p:spPr>
          <a:xfrm>
            <a:off x="457200" y="4419600"/>
            <a:ext cx="8229600" cy="2057400"/>
          </a:xfrm>
        </p:spPr>
        <p:txBody>
          <a:bodyPr>
            <a:normAutofit/>
          </a:bodyPr>
          <a:lstStyle/>
          <a:p>
            <a:pPr algn="just" rtl="1"/>
            <a:r>
              <a:rPr lang="fa-IR" sz="2400" dirty="0" smtClean="0"/>
              <a:t>معنی واژه زمین یا ارت در برق و الکترونیک بسیار گسترده‌ است و حتی ممکن است در وسایل نقلیه‌ای مانند کشتی، هواپیما یا فضاپیما که عملاً اتصال مشترکی با زمین ندارند نیز از این واژه به عنوان پتانسیل صفر استفاده شود.</a:t>
            </a:r>
            <a:endParaRPr lang="fa-IR" sz="2400" dirty="0"/>
          </a:p>
        </p:txBody>
      </p:sp>
      <p:pic>
        <p:nvPicPr>
          <p:cNvPr id="4" name="Picture 3" descr="http://upload.wikimedia.org/wikipedia/commons/thumb/7/7d/HomeEarthRodAustralia1.jpg/250px-HomeEarthRodAustralia1.jpg">
            <a:hlinkClick r:id="rId2"/>
          </p:cNvPr>
          <p:cNvPicPr/>
          <p:nvPr/>
        </p:nvPicPr>
        <p:blipFill>
          <a:blip r:embed="rId3" cstate="print"/>
          <a:srcRect/>
          <a:stretch>
            <a:fillRect/>
          </a:stretch>
        </p:blipFill>
        <p:spPr bwMode="auto">
          <a:xfrm>
            <a:off x="1981200" y="228600"/>
            <a:ext cx="4819650" cy="3657600"/>
          </a:xfrm>
          <a:prstGeom prst="rect">
            <a:avLst/>
          </a:prstGeom>
          <a:noFill/>
          <a:ln w="9525">
            <a:noFill/>
            <a:miter lim="800000"/>
            <a:headEnd/>
            <a:tailEnd/>
          </a:ln>
        </p:spPr>
      </p:pic>
      <p:sp>
        <p:nvSpPr>
          <p:cNvPr id="2049" name="Rectangle 1"/>
          <p:cNvSpPr>
            <a:spLocks noChangeArrowheads="1"/>
          </p:cNvSpPr>
          <p:nvPr/>
        </p:nvSpPr>
        <p:spPr bwMode="auto">
          <a:xfrm>
            <a:off x="0" y="3926985"/>
            <a:ext cx="91440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یک نمونه اتصال الکتریکی به زمین در کنار مجرای عبور آب</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899592" y="476672"/>
            <a:ext cx="80772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effectLst/>
                <a:latin typeface="Tahoma" pitchFamily="34" charset="0"/>
                <a:ea typeface="Times New Roman" pitchFamily="18" charset="0"/>
              </a:rPr>
              <a:t>مشخصات واحد هشت وجهی</a:t>
            </a:r>
            <a:endParaRPr kumimoji="0" lang="en-US" sz="2000" b="0" i="0" u="none" strike="noStrike" cap="none" normalizeH="0" baseline="0" dirty="0" smtClean="0">
              <a:ln>
                <a:noFill/>
              </a:ln>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effectLst/>
                <a:latin typeface="Tahoma" pitchFamily="34" charset="0"/>
                <a:ea typeface="Times New Roman" pitchFamily="18" charset="0"/>
              </a:rPr>
              <a:t>کاتیون‌های موجود در بنتونیت توسط شش واحد هیدروکسیل در یک هشت وجهی احاطه می‌شوند. اتصال بین واحدهای هشت وجهی به صورت مسطح سبب تشکیل لایه هشت وجهی می‌گردد. اتصال بین صفحات هشت وجهی و چهار وجهی با به اشتراک گذاشتن اکسیژن رأس هرم واحد چهار وجهی صورت می‌گیرد. عنصر مرکزی در واحد هشت وجهی آلومینیوم است.</a:t>
            </a:r>
            <a:endParaRPr kumimoji="0" lang="en-US" b="0" i="0" u="none" strike="noStrike" cap="none" normalizeH="0" baseline="0" dirty="0" smtClean="0">
              <a:ln>
                <a:noFill/>
              </a:ln>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effectLst/>
                <a:latin typeface="Tahoma" pitchFamily="34" charset="0"/>
                <a:ea typeface="Times New Roman" pitchFamily="18" charset="0"/>
              </a:rPr>
              <a:t>به علت وجود پیوندهای ضعیف واندروالسی میان لایه‌های بنتونیت، آن‌ها به راحتی بر روی یکدیگر می‌لغزند که این باعث می‌شود بنتونیت در اثر لمس چرب به نظر برسد. از طرفی این ویژگی سبب می‌گردد که ذرات بنتونیت در محیط آبی بین هفت تا بیست برابر حجم خود آب جذب کرده و متورم شوند. دلیل اصلی تورم بنتونیت‌ها جذب آب در لایه‌های سطحی به واسطه هیدراتاسیون</a:t>
            </a:r>
            <a:r>
              <a:rPr kumimoji="0" lang="en-US" b="0" i="0" u="none" strike="noStrike" cap="none" normalizeH="0" baseline="0" dirty="0" smtClean="0">
                <a:ln>
                  <a:noFill/>
                </a:ln>
                <a:effectLst/>
                <a:latin typeface="Tahoma" pitchFamily="34" charset="0"/>
                <a:ea typeface="Times New Roman" pitchFamily="18" charset="0"/>
              </a:rPr>
              <a:t> </a:t>
            </a:r>
            <a:r>
              <a:rPr kumimoji="0" lang="fa-IR" b="0" i="0" u="none" strike="noStrike" cap="none" normalizeH="0" baseline="0" dirty="0" smtClean="0">
                <a:ln>
                  <a:noFill/>
                </a:ln>
                <a:effectLst/>
                <a:latin typeface="Tahoma" pitchFamily="34" charset="0"/>
                <a:ea typeface="Times New Roman" pitchFamily="18" charset="0"/>
              </a:rPr>
              <a:t>کاتیون‌های قابل تعویض و در نهایت جدا شدن لایه‌های شبکه در نتیجه نیروی دافعه مشابه فشار اسمزی ( این مرحله تورم اسمزی نام دارد ) است. تورم بنتونیت‌ها پس از هیدراتاسیون آن‌ها اتفاق می‌افتد. بنتونیت در آب گرم‌ سریع‌تر فعال می‌شود. اندازه ذرات پراکنده بنتونیت ۲ میکرون می‌باشد. بنتونیت می‌تواند دفعات بسیار زیادی آب جذب کرده و مجدداً خشک شود بدون آن که خاصیت متورم شدن خود را از دست دهد. هر گرم از این ترکیب دارای سطح بزرگ ۶۰۰ تا ۸۰۰ متر مربع است.</a:t>
            </a:r>
          </a:p>
          <a:p>
            <a:pPr marL="0" marR="0" lvl="0" indent="0" algn="just" defTabSz="914400" rtl="1"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effectLst/>
              <a:latin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effectLst/>
                <a:latin typeface="Tahoma" pitchFamily="34" charset="0"/>
                <a:ea typeface="Times New Roman" pitchFamily="18" charset="0"/>
              </a:rPr>
              <a:t>کاربرد در چاه ارت</a:t>
            </a:r>
          </a:p>
          <a:p>
            <a:pPr marL="0" marR="0" lvl="0" indent="0" algn="just"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effectLst/>
                <a:latin typeface="Tahoma" pitchFamily="34" charset="0"/>
                <a:ea typeface="Times New Roman" pitchFamily="18" charset="0"/>
              </a:rPr>
              <a:t>دوغاب بنونیت در چاه ارت به عنوان یک مادهٔ کم‌مقاومت استفاده می‌شود که الکترود زمین در آن قرار می‌گیرد. بنونیت حفره‌های اطراف میلهٔ زمین را پر می‌کند تا مقاومتش پایین بیاید. بنتونیت به علت داشتن خاصیت تیکسوتروپیک پس از مدتی راکد ماندن، ژل می‌شود و شسته نخواهد شد. بنتونیت مقاومت الکتریکی پایینی دارد و در شرایط معمولی خشک نمی‌شود.</a:t>
            </a:r>
            <a:r>
              <a:rPr kumimoji="0" lang="en-US" b="0" i="0" u="none" strike="noStrike" cap="none" normalizeH="0" baseline="0" dirty="0" smtClean="0">
                <a:ln>
                  <a:noFill/>
                </a:ln>
                <a:effectLst/>
                <a:latin typeface="Arial" pitchFamily="34" charset="0"/>
              </a:rPr>
              <a:t> </a:t>
            </a: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G_10.png"/>
          <p:cNvPicPr>
            <a:picLocks noChangeAspect="1"/>
          </p:cNvPicPr>
          <p:nvPr/>
        </p:nvPicPr>
        <p:blipFill>
          <a:blip r:embed="rId2" cstate="print"/>
          <a:stretch>
            <a:fillRect/>
          </a:stretch>
        </p:blipFill>
        <p:spPr>
          <a:xfrm>
            <a:off x="152400" y="152400"/>
            <a:ext cx="3840480" cy="2743200"/>
          </a:xfrm>
          <a:prstGeom prst="rect">
            <a:avLst/>
          </a:prstGeom>
        </p:spPr>
      </p:pic>
      <p:pic>
        <p:nvPicPr>
          <p:cNvPr id="3" name="Picture 2" descr="picG_3.png"/>
          <p:cNvPicPr>
            <a:picLocks noChangeAspect="1"/>
          </p:cNvPicPr>
          <p:nvPr/>
        </p:nvPicPr>
        <p:blipFill>
          <a:blip r:embed="rId3" cstate="print"/>
          <a:stretch>
            <a:fillRect/>
          </a:stretch>
        </p:blipFill>
        <p:spPr>
          <a:xfrm>
            <a:off x="4724400" y="133350"/>
            <a:ext cx="4267200" cy="3610708"/>
          </a:xfrm>
          <a:prstGeom prst="rect">
            <a:avLst/>
          </a:prstGeom>
        </p:spPr>
      </p:pic>
      <p:pic>
        <p:nvPicPr>
          <p:cNvPr id="4" name="Picture 3" descr="pic12.png"/>
          <p:cNvPicPr>
            <a:picLocks noChangeAspect="1"/>
          </p:cNvPicPr>
          <p:nvPr/>
        </p:nvPicPr>
        <p:blipFill>
          <a:blip r:embed="rId4" cstate="print"/>
          <a:stretch>
            <a:fillRect/>
          </a:stretch>
        </p:blipFill>
        <p:spPr>
          <a:xfrm>
            <a:off x="3962400" y="3886200"/>
            <a:ext cx="4953000" cy="2438400"/>
          </a:xfrm>
          <a:prstGeom prst="rect">
            <a:avLst/>
          </a:prstGeom>
        </p:spPr>
      </p:pic>
      <p:pic>
        <p:nvPicPr>
          <p:cNvPr id="5" name="Picture 4" descr="imagesCAA0YZ5I.jpg"/>
          <p:cNvPicPr>
            <a:picLocks noChangeAspect="1"/>
          </p:cNvPicPr>
          <p:nvPr/>
        </p:nvPicPr>
        <p:blipFill>
          <a:blip r:embed="rId5" cstate="print"/>
          <a:stretch>
            <a:fillRect/>
          </a:stretch>
        </p:blipFill>
        <p:spPr>
          <a:xfrm>
            <a:off x="152400" y="3048000"/>
            <a:ext cx="3657600" cy="3657600"/>
          </a:xfrm>
          <a:prstGeom prst="rect">
            <a:avLst/>
          </a:prstGeom>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740352" y="188640"/>
            <a:ext cx="1224136" cy="792088"/>
          </a:xfrm>
        </p:spPr>
        <p:txBody>
          <a:bodyPr>
            <a:normAutofit fontScale="90000"/>
          </a:bodyPr>
          <a:lstStyle/>
          <a:p>
            <a:pPr rtl="1"/>
            <a:r>
              <a:rPr lang="fa-IR" sz="5400" dirty="0" smtClean="0">
                <a:cs typeface="B Titr" pitchFamily="2" charset="-78"/>
              </a:rPr>
              <a:t>ارت</a:t>
            </a:r>
            <a:endParaRPr lang="fa-IR" sz="5400" dirty="0">
              <a:cs typeface="B Titr" pitchFamily="2" charset="-78"/>
            </a:endParaRPr>
          </a:p>
        </p:txBody>
      </p:sp>
      <p:sp>
        <p:nvSpPr>
          <p:cNvPr id="9" name="Rectangle 8"/>
          <p:cNvSpPr/>
          <p:nvPr/>
        </p:nvSpPr>
        <p:spPr>
          <a:xfrm>
            <a:off x="395536" y="692696"/>
            <a:ext cx="8534400" cy="3724096"/>
          </a:xfrm>
          <a:prstGeom prst="rect">
            <a:avLst/>
          </a:prstGeom>
        </p:spPr>
        <p:txBody>
          <a:bodyPr wrap="square">
            <a:spAutoFit/>
          </a:bodyPr>
          <a:lstStyle/>
          <a:p>
            <a:pPr algn="r" rtl="1"/>
            <a:r>
              <a:rPr lang="fa-IR" dirty="0" smtClean="0"/>
              <a:t/>
            </a:r>
            <a:br>
              <a:rPr lang="fa-IR" dirty="0" smtClean="0"/>
            </a:br>
            <a:r>
              <a:rPr lang="fa-IR" sz="2000" dirty="0" smtClean="0"/>
              <a:t>در سایتهای کامپیوتری زمین مناسب از دو بابت حائز اهمیت می‌باشد :</a:t>
            </a:r>
          </a:p>
          <a:p>
            <a:pPr algn="r" rtl="1"/>
            <a:r>
              <a:rPr lang="fa-IR" sz="2000" dirty="0" smtClean="0"/>
              <a:t/>
            </a:r>
            <a:br>
              <a:rPr lang="fa-IR" sz="2000" dirty="0" smtClean="0"/>
            </a:br>
            <a:r>
              <a:rPr lang="fa-IR" sz="2000" dirty="0" smtClean="0"/>
              <a:t>الف ـ حفاظت در مقابل صاعقه و اضافه ولتاژها</a:t>
            </a:r>
            <a:br>
              <a:rPr lang="fa-IR" sz="2000" dirty="0" smtClean="0"/>
            </a:br>
            <a:r>
              <a:rPr lang="fa-IR" sz="2000" dirty="0" smtClean="0"/>
              <a:t>ب ـ هم پتانسیل بودن تجهیزات نصب‌شده در سایت و کارکرد صحیح آنها بخصوص تجهیزات دیجیتال و انتقال دیتا</a:t>
            </a:r>
            <a:br>
              <a:rPr lang="fa-IR" sz="2000" dirty="0" smtClean="0"/>
            </a:br>
            <a:endParaRPr lang="fa-IR" sz="2000" dirty="0" smtClean="0"/>
          </a:p>
          <a:p>
            <a:pPr algn="just" rtl="1"/>
            <a:r>
              <a:rPr lang="fa-IR" sz="2000" dirty="0" smtClean="0"/>
              <a:t>با توجه به بکارگیری تجهیزات کامپیوتری جدید  لازم است به موضوع ارت و روش اجرای اصولی آن اهمیت بیشتری داده شود تا در آینده از آسیب رسیدن به نیروی انسانی و تجهیزات کامپیوتری پیشگیری شده و از عملکرد صحیح تجهیزات اطمینان داشته باشیم .</a:t>
            </a:r>
          </a:p>
          <a:p>
            <a:pPr algn="just" rtl="1"/>
            <a:r>
              <a:rPr lang="fa-IR" sz="2000" dirty="0" smtClean="0"/>
              <a:t/>
            </a:r>
            <a:br>
              <a:rPr lang="fa-IR" sz="2000" dirty="0" smtClean="0"/>
            </a:br>
            <a:endParaRPr lang="fa-IR" dirty="0"/>
          </a:p>
        </p:txBody>
      </p:sp>
      <p:sp>
        <p:nvSpPr>
          <p:cNvPr id="10" name="Rectangle 9"/>
          <p:cNvSpPr/>
          <p:nvPr/>
        </p:nvSpPr>
        <p:spPr>
          <a:xfrm>
            <a:off x="467544" y="4149080"/>
            <a:ext cx="8382000" cy="2831544"/>
          </a:xfrm>
          <a:prstGeom prst="rect">
            <a:avLst/>
          </a:prstGeom>
        </p:spPr>
        <p:txBody>
          <a:bodyPr wrap="square">
            <a:spAutoFit/>
          </a:bodyPr>
          <a:lstStyle/>
          <a:p>
            <a:pPr algn="r" rtl="1"/>
            <a:r>
              <a:rPr lang="fa-IR" sz="2000" b="1" dirty="0" smtClean="0">
                <a:cs typeface="B Titr" pitchFamily="2" charset="-78"/>
              </a:rPr>
              <a:t>لزوم استفاده از سیستم ارت </a:t>
            </a:r>
            <a:r>
              <a:rPr lang="fa-IR" sz="2000" b="1" dirty="0" smtClean="0">
                <a:cs typeface="B Titr" pitchFamily="2" charset="-78"/>
              </a:rPr>
              <a:t>:</a:t>
            </a:r>
            <a:r>
              <a:rPr lang="fa-IR" sz="2000" dirty="0" smtClean="0"/>
              <a:t/>
            </a:r>
            <a:br>
              <a:rPr lang="fa-IR" sz="2000" dirty="0" smtClean="0"/>
            </a:br>
            <a:r>
              <a:rPr lang="fa-IR" sz="2000" dirty="0" smtClean="0"/>
              <a:t>به منظور حفاظت افراد و دستگاهها ، اضافه ولتاژهای تولید شده در بدنه که باعث صدمه دیدن دستگاهها و افراد می‌شود ، همچنین ولتاژهای بسیار زیاد و خطرناک ناشی از برخورد صاعقه با دکلهای کامپیوتری را باید در جایی خنثی نمائیم . به همین منظور استفاده از سیستم ارت و حفاظت از تجهیزات بسیار لازم و ضروری است بعلاوه با افزایش استفاده از سیستمهای دیجیتالی و حساس ، لزوم بازنگری در طراحی ، نصب و نگهداری سیستمهای حفاظتی گراندینگ وجود دارد.</a:t>
            </a:r>
            <a:r>
              <a:rPr lang="fa-IR" dirty="0" smtClean="0"/>
              <a:t/>
            </a:r>
            <a:br>
              <a:rPr lang="fa-IR" dirty="0" smtClean="0"/>
            </a:br>
            <a:endParaRPr lang="fa-IR"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88640"/>
            <a:ext cx="8229600" cy="1752600"/>
          </a:xfrm>
        </p:spPr>
        <p:txBody>
          <a:bodyPr>
            <a:normAutofit/>
          </a:bodyPr>
          <a:lstStyle/>
          <a:p>
            <a:pPr rtl="1"/>
            <a:r>
              <a:rPr lang="fa-IR" sz="4000" dirty="0" smtClean="0">
                <a:cs typeface="B Titr" pitchFamily="2" charset="-78"/>
              </a:rPr>
              <a:t>به طور خلاصه اهداف بکارگیری سیستم ارتینگ یا گراندینگ عبارتند از :</a:t>
            </a:r>
            <a:endParaRPr lang="fa-IR" dirty="0"/>
          </a:p>
        </p:txBody>
      </p:sp>
      <p:sp>
        <p:nvSpPr>
          <p:cNvPr id="3" name="Content Placeholder 2"/>
          <p:cNvSpPr>
            <a:spLocks noGrp="1"/>
          </p:cNvSpPr>
          <p:nvPr>
            <p:ph idx="1"/>
          </p:nvPr>
        </p:nvSpPr>
        <p:spPr>
          <a:xfrm>
            <a:off x="467544" y="1844824"/>
            <a:ext cx="8229600" cy="4267200"/>
          </a:xfrm>
        </p:spPr>
        <p:txBody>
          <a:bodyPr>
            <a:normAutofit/>
          </a:bodyPr>
          <a:lstStyle/>
          <a:p>
            <a:pPr algn="r" rtl="1">
              <a:buNone/>
            </a:pPr>
            <a:r>
              <a:rPr lang="fa-IR" sz="2800" dirty="0" smtClean="0"/>
              <a:t>الف ـ حفاظت و ایمنی جان انسان</a:t>
            </a:r>
          </a:p>
          <a:p>
            <a:pPr algn="r" rtl="1">
              <a:buNone/>
            </a:pPr>
            <a:r>
              <a:rPr lang="fa-IR" sz="2800" dirty="0" smtClean="0"/>
              <a:t>ب ـ حفاظت و ایمنی وسایل و تجهیزات الکتریکی و الکترونیکی</a:t>
            </a:r>
          </a:p>
          <a:p>
            <a:pPr algn="r" rtl="1">
              <a:buNone/>
            </a:pPr>
            <a:r>
              <a:rPr lang="fa-IR" sz="2800" dirty="0" smtClean="0"/>
              <a:t>ج ـ فراهم آوردن شرایط ایده‌ال جهت کار</a:t>
            </a:r>
          </a:p>
          <a:p>
            <a:pPr algn="r" rtl="1">
              <a:buNone/>
            </a:pPr>
            <a:r>
              <a:rPr lang="fa-IR" sz="2800" dirty="0" smtClean="0"/>
              <a:t>د ـ جلوگیری از ولتاژ تماسی</a:t>
            </a:r>
          </a:p>
          <a:p>
            <a:pPr algn="r" rtl="1">
              <a:buNone/>
            </a:pPr>
            <a:r>
              <a:rPr lang="fa-IR" sz="2800" dirty="0" smtClean="0"/>
              <a:t>ه ـ حذف ولتاژ اضافی</a:t>
            </a:r>
          </a:p>
          <a:p>
            <a:pPr algn="r" rtl="1">
              <a:buNone/>
            </a:pPr>
            <a:r>
              <a:rPr lang="fa-IR" sz="2800" dirty="0" smtClean="0"/>
              <a:t>و ـ جلوگیری از ولتاژهای ناخواسته و صاعقه</a:t>
            </a:r>
          </a:p>
          <a:p>
            <a:pPr algn="r" rtl="1">
              <a:buNone/>
            </a:pPr>
            <a:r>
              <a:rPr lang="fa-IR" sz="2800" dirty="0" smtClean="0"/>
              <a:t>ز ـ اطمینان از قابلیت کار الکتریکی</a:t>
            </a:r>
            <a:endParaRPr lang="fa-IR" sz="2800"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260648"/>
            <a:ext cx="6589199" cy="1280890"/>
          </a:xfrm>
        </p:spPr>
        <p:txBody>
          <a:bodyPr>
            <a:normAutofit fontScale="90000"/>
          </a:bodyPr>
          <a:lstStyle/>
          <a:p>
            <a:pPr rtl="1"/>
            <a:r>
              <a:rPr lang="fa-IR" sz="4000" dirty="0" smtClean="0">
                <a:cs typeface="B Titr" pitchFamily="2" charset="-78"/>
              </a:rPr>
              <a:t>روشهای اجرای ارت یا زمین حفاظتی :</a:t>
            </a:r>
            <a:endParaRPr lang="fa-IR" sz="4000" dirty="0">
              <a:cs typeface="B Titr" pitchFamily="2" charset="-78"/>
            </a:endParaRPr>
          </a:p>
        </p:txBody>
      </p:sp>
      <p:sp>
        <p:nvSpPr>
          <p:cNvPr id="3" name="Content Placeholder 2"/>
          <p:cNvSpPr>
            <a:spLocks noGrp="1"/>
          </p:cNvSpPr>
          <p:nvPr>
            <p:ph idx="1"/>
          </p:nvPr>
        </p:nvSpPr>
        <p:spPr>
          <a:xfrm>
            <a:off x="755576" y="1196752"/>
            <a:ext cx="8229600" cy="5257800"/>
          </a:xfrm>
        </p:spPr>
        <p:txBody>
          <a:bodyPr>
            <a:normAutofit lnSpcReduction="10000"/>
          </a:bodyPr>
          <a:lstStyle/>
          <a:p>
            <a:pPr algn="r" rtl="1">
              <a:buNone/>
            </a:pPr>
            <a:r>
              <a:rPr lang="fa-IR" sz="2000" dirty="0" smtClean="0"/>
              <a:t>بطور کلی جهت اجرای ارت و سیستم حفاظتی دو روش کلی وجود دارد که ذیلاً ضمن بیان آنها ، موارد استفاده و تجهیزات مورد نیاز هر روش و نحوه اجرای هر یک بیان می‌گردد .</a:t>
            </a:r>
            <a:br>
              <a:rPr lang="fa-IR" sz="2000" dirty="0" smtClean="0"/>
            </a:br>
            <a:r>
              <a:rPr lang="fa-IR" sz="2000" dirty="0" smtClean="0"/>
              <a:t/>
            </a:r>
            <a:br>
              <a:rPr lang="fa-IR" sz="2000" dirty="0" smtClean="0"/>
            </a:br>
            <a:r>
              <a:rPr lang="fa-IR" sz="2000" dirty="0" smtClean="0"/>
              <a:t>1ـ زمین عمقی :</a:t>
            </a:r>
            <a:br>
              <a:rPr lang="fa-IR" sz="2000" dirty="0" smtClean="0"/>
            </a:br>
            <a:r>
              <a:rPr lang="fa-IR" sz="2000" dirty="0" smtClean="0"/>
              <a:t>در این روش که یک روش معمول می باشد از چاه برای اجرای ارت استفاده می شود.</a:t>
            </a:r>
            <a:br>
              <a:rPr lang="fa-IR" sz="2000" dirty="0" smtClean="0"/>
            </a:br>
            <a:r>
              <a:rPr lang="fa-IR" sz="2000" dirty="0" smtClean="0"/>
              <a:t/>
            </a:r>
            <a:br>
              <a:rPr lang="fa-IR" sz="2000" dirty="0" smtClean="0"/>
            </a:br>
            <a:r>
              <a:rPr lang="fa-IR" sz="2000" dirty="0" smtClean="0"/>
              <a:t>2- زمین سطحی:</a:t>
            </a:r>
            <a:br>
              <a:rPr lang="fa-IR" sz="2000" dirty="0" smtClean="0"/>
            </a:br>
            <a:r>
              <a:rPr lang="fa-IR" sz="2000" dirty="0" smtClean="0"/>
              <a:t>در این روش سیستم ارت در سطح زمین (برای مناطقی که امکان حفاری عمیق درآنها وجود ندارد) و یا در عمق حدود 80 سانتیمتر اجرا می گردد. </a:t>
            </a:r>
          </a:p>
          <a:p>
            <a:pPr algn="r" rtl="1">
              <a:buNone/>
            </a:pPr>
            <a:r>
              <a:rPr lang="fa-IR" sz="2000" b="1" dirty="0" smtClean="0"/>
              <a:t>در چه شرایطی از روش سطحی برای اجرای ارت استفاده نمائیم ؟</a:t>
            </a:r>
            <a:r>
              <a:rPr lang="fa-IR" sz="2000" dirty="0" smtClean="0"/>
              <a:t/>
            </a:r>
            <a:br>
              <a:rPr lang="fa-IR" sz="2000" dirty="0" smtClean="0"/>
            </a:br>
            <a:r>
              <a:rPr lang="fa-IR" sz="2000" dirty="0" smtClean="0"/>
              <a:t> در مکانهایی که :</a:t>
            </a:r>
            <a:br>
              <a:rPr lang="fa-IR" sz="2000" dirty="0" smtClean="0"/>
            </a:br>
            <a:r>
              <a:rPr lang="fa-IR" sz="2000" dirty="0" smtClean="0"/>
              <a:t>ـ فضای لازم و امکان حفاری در اطراف سایت وجود داشته باشد .</a:t>
            </a:r>
            <a:br>
              <a:rPr lang="fa-IR" sz="2000" dirty="0" smtClean="0"/>
            </a:br>
            <a:r>
              <a:rPr lang="fa-IR" sz="2000" dirty="0" smtClean="0"/>
              <a:t>ـ ارتفاع از سطح دریا پائین باشد مانند شهرهای شمالی و جنوبی کشور .</a:t>
            </a:r>
            <a:br>
              <a:rPr lang="fa-IR" sz="2000" dirty="0" smtClean="0"/>
            </a:br>
            <a:r>
              <a:rPr lang="fa-IR" sz="2000" dirty="0" smtClean="0"/>
              <a:t>ـ پستی و بلندی محوطه سایت کم باشد .</a:t>
            </a:r>
            <a:br>
              <a:rPr lang="fa-IR" sz="2000" dirty="0" smtClean="0"/>
            </a:br>
            <a:r>
              <a:rPr lang="fa-IR" sz="2000" dirty="0" smtClean="0"/>
              <a:t>ـ فاصله بین دکل و سایت زیاد باشد .</a:t>
            </a:r>
            <a:br>
              <a:rPr lang="fa-IR" sz="2000" dirty="0" smtClean="0"/>
            </a:br>
            <a:r>
              <a:rPr lang="fa-IR" sz="2000" dirty="0" smtClean="0"/>
              <a:t>با توجه به مزایای روش سطحی اجرای ارت به این روش ارجحیت دارد .</a:t>
            </a:r>
            <a:endParaRPr lang="fa-IR" sz="2000"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0" y="836712"/>
            <a:ext cx="6589199" cy="1280890"/>
          </a:xfrm>
        </p:spPr>
        <p:txBody>
          <a:bodyPr>
            <a:normAutofit/>
          </a:bodyPr>
          <a:lstStyle/>
          <a:p>
            <a:pPr rtl="1"/>
            <a:r>
              <a:rPr lang="fa-IR" dirty="0" smtClean="0">
                <a:cs typeface="B Titr" pitchFamily="2" charset="-78"/>
              </a:rPr>
              <a:t>اجرای ارت به روش عمقی : </a:t>
            </a:r>
            <a:endParaRPr lang="fa-IR" dirty="0">
              <a:cs typeface="B Titr" pitchFamily="2" charset="-78"/>
            </a:endParaRPr>
          </a:p>
        </p:txBody>
      </p:sp>
      <p:sp>
        <p:nvSpPr>
          <p:cNvPr id="3" name="Content Placeholder 2"/>
          <p:cNvSpPr>
            <a:spLocks noGrp="1"/>
          </p:cNvSpPr>
          <p:nvPr>
            <p:ph idx="1"/>
          </p:nvPr>
        </p:nvSpPr>
        <p:spPr/>
        <p:txBody>
          <a:bodyPr>
            <a:normAutofit/>
          </a:bodyPr>
          <a:lstStyle/>
          <a:p>
            <a:pPr algn="r" rtl="1">
              <a:buNone/>
            </a:pPr>
            <a:r>
              <a:rPr lang="fa-IR" sz="2400" b="1" dirty="0" smtClean="0"/>
              <a:t>الف ـ انتخاب محل چاه ارت :</a:t>
            </a:r>
          </a:p>
          <a:p>
            <a:pPr algn="just" rtl="1">
              <a:buNone/>
            </a:pPr>
            <a:r>
              <a:rPr lang="fa-IR" sz="2400" dirty="0" smtClean="0"/>
              <a:t/>
            </a:r>
            <a:br>
              <a:rPr lang="fa-IR" sz="2400" dirty="0" smtClean="0"/>
            </a:br>
            <a:r>
              <a:rPr lang="fa-IR" sz="2400" dirty="0" smtClean="0"/>
              <a:t>چاه ارت را باید در جاهایی که پایین ‌ترین سطح را داشته و احتمال دسترسی به رطوبت حتی ‌الامکان در عمق کمتری وجود داشته باشد و یا در نقاطی که بیشتر درمعرض رطوبت و آب قرار دارند مانند زمینهای چمن ، باغچه‌ها و فضاهای سبز حفرنمود.</a:t>
            </a:r>
            <a:endParaRPr lang="fa-IR" sz="2400"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b="1" dirty="0" smtClean="0">
                <a:cs typeface="+mn-cs"/>
              </a:rPr>
              <a:t>ب - عمـق چــاه</a:t>
            </a:r>
            <a:endParaRPr lang="fa-IR" dirty="0">
              <a:cs typeface="+mn-cs"/>
            </a:endParaRPr>
          </a:p>
        </p:txBody>
      </p:sp>
      <p:sp>
        <p:nvSpPr>
          <p:cNvPr id="3" name="Content Placeholder 2"/>
          <p:cNvSpPr>
            <a:spLocks noGrp="1"/>
          </p:cNvSpPr>
          <p:nvPr>
            <p:ph idx="1"/>
          </p:nvPr>
        </p:nvSpPr>
        <p:spPr>
          <a:xfrm>
            <a:off x="1475656" y="1371600"/>
            <a:ext cx="7344816" cy="4754563"/>
          </a:xfrm>
        </p:spPr>
        <p:txBody>
          <a:bodyPr>
            <a:noAutofit/>
          </a:bodyPr>
          <a:lstStyle/>
          <a:p>
            <a:pPr algn="just" rtl="1">
              <a:buNone/>
            </a:pPr>
            <a:r>
              <a:rPr lang="fa-IR" sz="2400" dirty="0" smtClean="0"/>
              <a:t>با توجه به مقاومت مخصوص زمین ، عمق چاه از حداقل 4 متر تا 8 متر و قطرآن حدودا 80 سانتیمتر می تواند باشد. در زمین هایی که با توجه به نوع خاک دارای مقاومت مخصوص کمتری هستند مانند خاکهای کشاورزی و رسی عمق مورد نیاز برای حفاری کمتر بوده و در زمینهای شنی و سنگلاخی که دارای مقاومت مخصوص بالاتری هستند نیاز به حفر چاه با عمق بیشتر می باشد. برای اندازه گیری مقاومت مخصوص خاک از دستگاههای خاص استفاده می گردد. در صورتی که تا عمق 4 متر به رطوبت نرسیدیم و احتمال بدهیم در عمق بیشتر از 6 متر به رطوبت نخواهیم رسید نیازی نیست چاه را بیشتر از 6 متر حفر کنیم . بطور کلی عمق 6 مترو قطر حدود 80 سانتیمتر برای حفر چاه پیشنهاد می گردد.</a:t>
            </a:r>
            <a:endParaRPr lang="fa-IR" sz="2400" dirty="0"/>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dirty="0" smtClean="0">
                <a:cs typeface="+mn-cs"/>
              </a:rPr>
              <a:t>محدوده مقاومت مخصوص چند نوع خاک در جدول زیر آمده است:</a:t>
            </a:r>
            <a:endParaRPr lang="fa-IR" dirty="0">
              <a:cs typeface="+mn-cs"/>
            </a:endParaRPr>
          </a:p>
        </p:txBody>
      </p:sp>
      <p:graphicFrame>
        <p:nvGraphicFramePr>
          <p:cNvPr id="4" name="Content Placeholder 3"/>
          <p:cNvGraphicFramePr>
            <a:graphicFrameLocks noGrp="1"/>
          </p:cNvGraphicFramePr>
          <p:nvPr>
            <p:ph idx="1"/>
          </p:nvPr>
        </p:nvGraphicFramePr>
        <p:xfrm>
          <a:off x="457200" y="2209800"/>
          <a:ext cx="8229600" cy="4084320"/>
        </p:xfrm>
        <a:graphic>
          <a:graphicData uri="http://schemas.openxmlformats.org/drawingml/2006/table">
            <a:tbl>
              <a:tblPr rtl="1" firstRow="1" bandRow="1">
                <a:tableStyleId>{5C22544A-7EE6-4342-B048-85BDC9FD1C3A}</a:tableStyleId>
              </a:tblPr>
              <a:tblGrid>
                <a:gridCol w="859972"/>
                <a:gridCol w="3392714"/>
                <a:gridCol w="3976914"/>
              </a:tblGrid>
              <a:tr h="609600">
                <a:tc>
                  <a:txBody>
                    <a:bodyPr/>
                    <a:lstStyle/>
                    <a:p>
                      <a:pPr algn="ctr" rtl="1"/>
                      <a:r>
                        <a:rPr lang="fa-IR" sz="2400" b="1" dirty="0" smtClean="0"/>
                        <a:t>ردیف</a:t>
                      </a:r>
                      <a:endParaRPr lang="fa-IR" sz="2400" b="1" dirty="0"/>
                    </a:p>
                  </a:txBody>
                  <a:tcPr/>
                </a:tc>
                <a:tc>
                  <a:txBody>
                    <a:bodyPr/>
                    <a:lstStyle/>
                    <a:p>
                      <a:pPr algn="ctr" rtl="1"/>
                      <a:r>
                        <a:rPr lang="fa-IR" sz="2400" b="1" dirty="0" smtClean="0"/>
                        <a:t>نوع خاک</a:t>
                      </a:r>
                      <a:endParaRPr lang="fa-IR" sz="2400" b="1" dirty="0"/>
                    </a:p>
                  </a:txBody>
                  <a:tcPr/>
                </a:tc>
                <a:tc>
                  <a:txBody>
                    <a:bodyPr/>
                    <a:lstStyle/>
                    <a:p>
                      <a:pPr algn="ctr" rtl="1"/>
                      <a:r>
                        <a:rPr lang="fa-IR" sz="2400" b="1" kern="1200" dirty="0" smtClean="0">
                          <a:solidFill>
                            <a:schemeClr val="lt1"/>
                          </a:solidFill>
                          <a:latin typeface="+mn-lt"/>
                          <a:ea typeface="+mn-ea"/>
                          <a:cs typeface="+mn-cs"/>
                        </a:rPr>
                        <a:t>مقاومت مخصوص زمين ( اهم متر )</a:t>
                      </a:r>
                      <a:endParaRPr lang="fa-IR" sz="2400" b="1" dirty="0"/>
                    </a:p>
                  </a:txBody>
                  <a:tcPr/>
                </a:tc>
              </a:tr>
              <a:tr h="609600">
                <a:tc>
                  <a:txBody>
                    <a:bodyPr/>
                    <a:lstStyle/>
                    <a:p>
                      <a:pPr algn="ctr" rtl="1"/>
                      <a:r>
                        <a:rPr lang="fa-IR" sz="2400" b="1" dirty="0" smtClean="0"/>
                        <a:t>1</a:t>
                      </a:r>
                      <a:endParaRPr lang="fa-IR" sz="2400" b="1" dirty="0"/>
                    </a:p>
                  </a:txBody>
                  <a:tcPr/>
                </a:tc>
                <a:tc>
                  <a:txBody>
                    <a:bodyPr/>
                    <a:lstStyle/>
                    <a:p>
                      <a:pPr algn="ctr" rtl="1"/>
                      <a:r>
                        <a:rPr lang="fa-IR" sz="2400" dirty="0" smtClean="0"/>
                        <a:t>باغچه ای</a:t>
                      </a:r>
                      <a:endParaRPr lang="fa-IR" sz="2400" dirty="0"/>
                    </a:p>
                  </a:txBody>
                  <a:tcPr/>
                </a:tc>
                <a:tc>
                  <a:txBody>
                    <a:bodyPr/>
                    <a:lstStyle/>
                    <a:p>
                      <a:pPr algn="ctr" rtl="1"/>
                      <a:r>
                        <a:rPr lang="fa-IR" sz="2400" kern="1200" dirty="0" smtClean="0">
                          <a:solidFill>
                            <a:schemeClr val="dk1"/>
                          </a:solidFill>
                          <a:latin typeface="+mn-lt"/>
                          <a:ea typeface="+mn-ea"/>
                          <a:cs typeface="+mn-cs"/>
                        </a:rPr>
                        <a:t>5 الی 50</a:t>
                      </a:r>
                      <a:endParaRPr lang="fa-IR" sz="2400" dirty="0"/>
                    </a:p>
                  </a:txBody>
                  <a:tcPr/>
                </a:tc>
              </a:tr>
              <a:tr h="609600">
                <a:tc>
                  <a:txBody>
                    <a:bodyPr/>
                    <a:lstStyle/>
                    <a:p>
                      <a:pPr algn="ctr" rtl="1"/>
                      <a:r>
                        <a:rPr lang="fa-IR" sz="2400" b="1" dirty="0" smtClean="0"/>
                        <a:t>2</a:t>
                      </a:r>
                      <a:endParaRPr lang="fa-IR" sz="2400" b="1" dirty="0"/>
                    </a:p>
                  </a:txBody>
                  <a:tcPr/>
                </a:tc>
                <a:tc>
                  <a:txBody>
                    <a:bodyPr/>
                    <a:lstStyle/>
                    <a:p>
                      <a:pPr algn="ctr" rtl="1"/>
                      <a:r>
                        <a:rPr lang="fa-IR" sz="2400" dirty="0" smtClean="0"/>
                        <a:t>رسی</a:t>
                      </a:r>
                      <a:endParaRPr lang="fa-IR" sz="2400" dirty="0"/>
                    </a:p>
                  </a:txBody>
                  <a:tcPr/>
                </a:tc>
                <a:tc>
                  <a:txBody>
                    <a:bodyPr/>
                    <a:lstStyle/>
                    <a:p>
                      <a:pPr algn="ctr" rtl="1"/>
                      <a:r>
                        <a:rPr lang="fa-IR" sz="2400" kern="1200" dirty="0" smtClean="0">
                          <a:solidFill>
                            <a:schemeClr val="dk1"/>
                          </a:solidFill>
                          <a:latin typeface="+mn-lt"/>
                          <a:ea typeface="+mn-ea"/>
                          <a:cs typeface="+mn-cs"/>
                        </a:rPr>
                        <a:t>8 الی 50 </a:t>
                      </a:r>
                      <a:endParaRPr lang="fa-IR" sz="2400" dirty="0"/>
                    </a:p>
                  </a:txBody>
                  <a:tcPr/>
                </a:tc>
              </a:tr>
              <a:tr h="609600">
                <a:tc>
                  <a:txBody>
                    <a:bodyPr/>
                    <a:lstStyle/>
                    <a:p>
                      <a:pPr algn="ctr" rtl="1"/>
                      <a:r>
                        <a:rPr lang="fa-IR" sz="2400" b="1" dirty="0" smtClean="0"/>
                        <a:t>3</a:t>
                      </a:r>
                      <a:endParaRPr lang="fa-IR" sz="2400" b="1" dirty="0"/>
                    </a:p>
                  </a:txBody>
                  <a:tcPr/>
                </a:tc>
                <a:tc>
                  <a:txBody>
                    <a:bodyPr/>
                    <a:lstStyle/>
                    <a:p>
                      <a:pPr algn="ctr" rtl="1"/>
                      <a:r>
                        <a:rPr lang="fa-IR" sz="2400" kern="1200" dirty="0" smtClean="0">
                          <a:solidFill>
                            <a:schemeClr val="dk1"/>
                          </a:solidFill>
                          <a:latin typeface="+mn-lt"/>
                          <a:ea typeface="+mn-ea"/>
                          <a:cs typeface="+mn-cs"/>
                        </a:rPr>
                        <a:t>مخلوط رسی ، ماسه‌ ای و شنی</a:t>
                      </a:r>
                      <a:endParaRPr lang="fa-IR" sz="2400" dirty="0"/>
                    </a:p>
                  </a:txBody>
                  <a:tcPr/>
                </a:tc>
                <a:tc>
                  <a:txBody>
                    <a:bodyPr/>
                    <a:lstStyle/>
                    <a:p>
                      <a:pPr algn="ctr" rtl="1"/>
                      <a:r>
                        <a:rPr lang="fa-IR" sz="2400" kern="1200" dirty="0" smtClean="0">
                          <a:solidFill>
                            <a:schemeClr val="dk1"/>
                          </a:solidFill>
                          <a:latin typeface="+mn-lt"/>
                          <a:ea typeface="+mn-ea"/>
                          <a:cs typeface="+mn-cs"/>
                        </a:rPr>
                        <a:t> 25 الی 40</a:t>
                      </a:r>
                      <a:endParaRPr lang="fa-IR" sz="2400" dirty="0"/>
                    </a:p>
                  </a:txBody>
                  <a:tcPr/>
                </a:tc>
              </a:tr>
              <a:tr h="609600">
                <a:tc>
                  <a:txBody>
                    <a:bodyPr/>
                    <a:lstStyle/>
                    <a:p>
                      <a:pPr algn="ctr" rtl="1"/>
                      <a:r>
                        <a:rPr lang="fa-IR" sz="2400" b="1" dirty="0" smtClean="0"/>
                        <a:t>4</a:t>
                      </a:r>
                      <a:endParaRPr lang="fa-IR" sz="2400" b="1" dirty="0"/>
                    </a:p>
                  </a:txBody>
                  <a:tcPr/>
                </a:tc>
                <a:tc>
                  <a:txBody>
                    <a:bodyPr/>
                    <a:lstStyle/>
                    <a:p>
                      <a:pPr algn="ctr" rtl="1"/>
                      <a:r>
                        <a:rPr lang="fa-IR" sz="2400" kern="1200" dirty="0" smtClean="0">
                          <a:solidFill>
                            <a:schemeClr val="dk1"/>
                          </a:solidFill>
                          <a:latin typeface="+mn-lt"/>
                          <a:ea typeface="+mn-ea"/>
                          <a:cs typeface="+mn-cs"/>
                        </a:rPr>
                        <a:t>شن و ماسه</a:t>
                      </a:r>
                      <a:endParaRPr lang="fa-IR" sz="2400" dirty="0"/>
                    </a:p>
                  </a:txBody>
                  <a:tcPr/>
                </a:tc>
                <a:tc>
                  <a:txBody>
                    <a:bodyPr/>
                    <a:lstStyle/>
                    <a:p>
                      <a:pPr algn="ctr" rtl="1"/>
                      <a:r>
                        <a:rPr lang="fa-IR" sz="2400" kern="1200" dirty="0" smtClean="0">
                          <a:solidFill>
                            <a:schemeClr val="dk1"/>
                          </a:solidFill>
                          <a:latin typeface="+mn-lt"/>
                          <a:ea typeface="+mn-ea"/>
                          <a:cs typeface="+mn-cs"/>
                        </a:rPr>
                        <a:t>60 الی 100</a:t>
                      </a:r>
                      <a:endParaRPr lang="fa-IR" sz="2400" dirty="0"/>
                    </a:p>
                  </a:txBody>
                  <a:tcPr/>
                </a:tc>
              </a:tr>
              <a:tr h="609600">
                <a:tc>
                  <a:txBody>
                    <a:bodyPr/>
                    <a:lstStyle/>
                    <a:p>
                      <a:pPr algn="ctr" rtl="1"/>
                      <a:r>
                        <a:rPr lang="fa-IR" sz="2400" b="1" dirty="0" smtClean="0"/>
                        <a:t>5</a:t>
                      </a:r>
                      <a:endParaRPr lang="fa-IR" sz="2400" b="1" dirty="0"/>
                    </a:p>
                  </a:txBody>
                  <a:tcPr/>
                </a:tc>
                <a:tc>
                  <a:txBody>
                    <a:bodyPr/>
                    <a:lstStyle/>
                    <a:p>
                      <a:pPr algn="ctr" rtl="1"/>
                      <a:r>
                        <a:rPr lang="fa-IR" sz="2400" kern="1200" dirty="0" smtClean="0">
                          <a:solidFill>
                            <a:schemeClr val="dk1"/>
                          </a:solidFill>
                          <a:latin typeface="+mn-lt"/>
                          <a:ea typeface="+mn-ea"/>
                          <a:cs typeface="+mn-cs"/>
                        </a:rPr>
                        <a:t>سنگلاخی و سنگی</a:t>
                      </a:r>
                      <a:endParaRPr lang="fa-IR" sz="2400" dirty="0"/>
                    </a:p>
                  </a:txBody>
                  <a:tcPr/>
                </a:tc>
                <a:tc>
                  <a:txBody>
                    <a:bodyPr/>
                    <a:lstStyle/>
                    <a:p>
                      <a:pPr algn="ctr" rtl="1"/>
                      <a:r>
                        <a:rPr lang="fa-IR" sz="2400" kern="1200" dirty="0" smtClean="0">
                          <a:solidFill>
                            <a:schemeClr val="dk1"/>
                          </a:solidFill>
                          <a:latin typeface="+mn-lt"/>
                          <a:ea typeface="+mn-ea"/>
                          <a:cs typeface="+mn-cs"/>
                        </a:rPr>
                        <a:t>200 الی 10000</a:t>
                      </a:r>
                      <a:endParaRPr lang="fa-IR" sz="2400" dirty="0"/>
                    </a:p>
                  </a:txBody>
                  <a:tcPr/>
                </a:tc>
              </a:tr>
            </a:tbl>
          </a:graphicData>
        </a:graphic>
      </p:graphicFrame>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16</TotalTime>
  <Words>2727</Words>
  <Application>Microsoft Office PowerPoint</Application>
  <PresentationFormat>On-screen Show (4:3)</PresentationFormat>
  <Paragraphs>203</Paragraphs>
  <Slides>31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 Suls</vt:lpstr>
      <vt:lpstr>Arial</vt:lpstr>
      <vt:lpstr>B Fantezy</vt:lpstr>
      <vt:lpstr>B Titr</vt:lpstr>
      <vt:lpstr>Calibri</vt:lpstr>
      <vt:lpstr>Century Gothic</vt:lpstr>
      <vt:lpstr>Courier New</vt:lpstr>
      <vt:lpstr>IranNastaliq</vt:lpstr>
      <vt:lpstr>Tahoma</vt:lpstr>
      <vt:lpstr>Times New Roman</vt:lpstr>
      <vt:lpstr>Wingdings 3</vt:lpstr>
      <vt:lpstr>Wisp</vt:lpstr>
      <vt:lpstr>دانشگاه بیضا</vt:lpstr>
      <vt:lpstr>زمیـن الکتریکـی یا ارت</vt:lpstr>
      <vt:lpstr>   </vt:lpstr>
      <vt:lpstr>ارت</vt:lpstr>
      <vt:lpstr>به طور خلاصه اهداف بکارگیری سیستم ارتینگ یا گراندینگ عبارتند از :</vt:lpstr>
      <vt:lpstr>روشهای اجرای ارت یا زمین حفاظتی :</vt:lpstr>
      <vt:lpstr>اجرای ارت به روش عمقی : </vt:lpstr>
      <vt:lpstr>ب - عمـق چــاه</vt:lpstr>
      <vt:lpstr>محدوده مقاومت مخصوص چند نوع خاک در جدول زیر آمده است:</vt:lpstr>
      <vt:lpstr>ج ـ مصالح مورد نیاز</vt:lpstr>
      <vt:lpstr>PowerPoint Presentation</vt:lpstr>
      <vt:lpstr>PowerPoint Presentation</vt:lpstr>
      <vt:lpstr>PowerPoint Presentation</vt:lpstr>
      <vt:lpstr>PowerPoint Presentation</vt:lpstr>
      <vt:lpstr>د - اتصال سیم به صفحه مسی </vt:lpstr>
      <vt:lpstr>ه - حفر چاه ارت</vt:lpstr>
      <vt:lpstr>و - پر نمودن چاه ارت</vt:lpstr>
      <vt:lpstr>PowerPoint Presentation</vt:lpstr>
      <vt:lpstr>PowerPoint Presentation</vt:lpstr>
      <vt:lpstr>نصب شینه و میله برقگیر</vt:lpstr>
      <vt:lpstr>اجـرای ارت به روش سطحـی</vt:lpstr>
      <vt:lpstr>روش اجرا</vt:lpstr>
      <vt:lpstr>PowerPoint Presentation</vt:lpstr>
      <vt:lpstr>اجرای ارت در ارتفاعات</vt:lpstr>
      <vt:lpstr>PowerPoint Presentation</vt:lpstr>
      <vt:lpstr>نکات عمومی و مهم در خصوص سیستمهای ارت </vt:lpstr>
      <vt:lpstr>PowerPoint Presentation</vt:lpstr>
      <vt:lpstr>همبندی</vt:lpstr>
      <vt:lpstr>بنتونیت (Bentonite)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دانشگاه جامع علمی کاربردی مرکز علمی - کاربردی آموزش و پژوهش صنایع ایران</dc:title>
  <dc:creator>Athari</dc:creator>
  <cp:lastModifiedBy>MRT www.Win2Farsi.com</cp:lastModifiedBy>
  <cp:revision>21</cp:revision>
  <dcterms:created xsi:type="dcterms:W3CDTF">2013-05-08T03:09:18Z</dcterms:created>
  <dcterms:modified xsi:type="dcterms:W3CDTF">2016-04-10T15:54:12Z</dcterms:modified>
</cp:coreProperties>
</file>